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85" r:id="rId11"/>
    <p:sldId id="286" r:id="rId12"/>
    <p:sldId id="287" r:id="rId13"/>
    <p:sldId id="288" r:id="rId14"/>
    <p:sldId id="289"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9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E028-72FC-4B50-90DB-F80ED9B3187B}" type="datetimeFigureOut">
              <a:rPr lang="en-US" smtClean="0"/>
              <a:t>6/20/2016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E3C8C-BB37-4754-97DB-A0D4AC987595}" type="slidenum">
              <a:rPr lang="en-US" smtClean="0"/>
              <a:t>‹#›</a:t>
            </a:fld>
            <a:endParaRPr lang="en-US"/>
          </a:p>
        </p:txBody>
      </p:sp>
    </p:spTree>
    <p:extLst>
      <p:ext uri="{BB962C8B-B14F-4D97-AF65-F5344CB8AC3E}">
        <p14:creationId xmlns:p14="http://schemas.microsoft.com/office/powerpoint/2010/main" val="66698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EA0A78-A629-4B6D-BB76-3D2C2AE48E7D}"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013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B9C2DF-EC35-4B29-969A-92851E1AE7AC}"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3542895330"/>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8C2419-D1AF-4F6C-8982-5BDCB7F508AC}"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Prepared by: Hamed Aalaee&gt; www.aalaee.com</a:t>
            </a:r>
            <a:endParaRPr lang="en-US"/>
          </a:p>
        </p:txBody>
      </p:sp>
      <p:sp>
        <p:nvSpPr>
          <p:cNvPr id="7" name="Slide Number Placeholder 6"/>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101947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118F53D-8660-455A-A4F6-E465140CD05E}"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390577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6E6925-8476-4D18-8246-6933F5D1FB85}"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155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3619B5-E6DC-4E20-A6DA-D4E5C6E5F442}"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4165062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91978E-16CE-4170-BC1E-17F12ED84FBB}" type="datetime1">
              <a:rPr lang="en-US" smtClean="0"/>
              <a:t>6/20/2016</a:t>
            </a:fld>
            <a:endParaRPr lang="en-US"/>
          </a:p>
        </p:txBody>
      </p:sp>
      <p:sp>
        <p:nvSpPr>
          <p:cNvPr id="4"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729786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ECA9AE-7E75-4206-B75E-63E29FF4C935}" type="datetime1">
              <a:rPr lang="en-US" smtClean="0"/>
              <a:t>6/20/2016</a:t>
            </a:fld>
            <a:endParaRPr lang="en-US"/>
          </a:p>
        </p:txBody>
      </p:sp>
      <p:sp>
        <p:nvSpPr>
          <p:cNvPr id="4"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137192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63BDAC-D74B-458D-A139-958B4E81FDCC}"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252474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927581-2644-4665-A3DB-E0EB11C9B3A8}"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111340246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0ECA559-708B-41E7-920A-3C6DCC1AB1C3}"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3640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528304-30A9-425A-BDE4-CDD0D50698BC}"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5"/>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262576040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F1338-140D-4AC9-B073-AABEA29CF057}"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Prepared by: Hamed Aalaee&gt; www.aalaee.com</a:t>
            </a:r>
            <a:endParaRPr lang="en-US"/>
          </a:p>
        </p:txBody>
      </p:sp>
      <p:sp>
        <p:nvSpPr>
          <p:cNvPr id="7" name="Slide Number Placeholder 6"/>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189526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FF0B00-CDB3-4697-B141-27E013158D16}" type="datetime1">
              <a:rPr lang="en-US" smtClean="0"/>
              <a:t>6/20/2016</a:t>
            </a:fld>
            <a:endParaRPr lang="en-US"/>
          </a:p>
        </p:txBody>
      </p:sp>
      <p:sp>
        <p:nvSpPr>
          <p:cNvPr id="8" name="Footer Placeholder 7"/>
          <p:cNvSpPr>
            <a:spLocks noGrp="1"/>
          </p:cNvSpPr>
          <p:nvPr>
            <p:ph type="ftr" sz="quarter" idx="11"/>
          </p:nvPr>
        </p:nvSpPr>
        <p:spPr/>
        <p:txBody>
          <a:bodyPr/>
          <a:lstStyle/>
          <a:p>
            <a:r>
              <a:rPr lang="en-US" smtClean="0"/>
              <a:t>Prepared by: Hamed Aalaee&gt; www.aalaee.com</a:t>
            </a:r>
            <a:endParaRPr lang="en-US"/>
          </a:p>
        </p:txBody>
      </p:sp>
      <p:sp>
        <p:nvSpPr>
          <p:cNvPr id="9" name="Slide Number Placeholder 8"/>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243809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A88C690-2B7D-4A3A-B167-38AE253DC0AF}" type="datetime1">
              <a:rPr lang="en-US" smtClean="0"/>
              <a:t>6/20/2016</a:t>
            </a:fld>
            <a:endParaRPr lang="en-US"/>
          </a:p>
        </p:txBody>
      </p:sp>
      <p:sp>
        <p:nvSpPr>
          <p:cNvPr id="5" name="Footer Placeholder 3"/>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4"/>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84920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823F2-76F1-4CCF-98BD-4CBA97E4FB45}" type="datetime1">
              <a:rPr lang="en-US" smtClean="0"/>
              <a:t>6/20/2016</a:t>
            </a:fld>
            <a:endParaRPr lang="en-US"/>
          </a:p>
        </p:txBody>
      </p:sp>
      <p:sp>
        <p:nvSpPr>
          <p:cNvPr id="5" name="Footer Placeholder 2"/>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3"/>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252714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3C1215C-FE71-4DC5-83E6-254B33C61053}" type="datetime1">
              <a:rPr lang="en-US" smtClean="0"/>
              <a:t>6/20/2016</a:t>
            </a:fld>
            <a:endParaRPr lang="en-US"/>
          </a:p>
        </p:txBody>
      </p:sp>
      <p:sp>
        <p:nvSpPr>
          <p:cNvPr id="5" name="Footer Placeholder 5"/>
          <p:cNvSpPr>
            <a:spLocks noGrp="1"/>
          </p:cNvSpPr>
          <p:nvPr>
            <p:ph type="ftr" sz="quarter" idx="11"/>
          </p:nvPr>
        </p:nvSpPr>
        <p:spPr/>
        <p:txBody>
          <a:bodyPr/>
          <a:lstStyle/>
          <a:p>
            <a:r>
              <a:rPr lang="en-US" smtClean="0"/>
              <a:t>Prepared by: Hamed Aalaee&gt; www.aalaee.com</a:t>
            </a:r>
            <a:endParaRPr lang="en-US"/>
          </a:p>
        </p:txBody>
      </p:sp>
      <p:sp>
        <p:nvSpPr>
          <p:cNvPr id="6" name="Slide Number Placeholder 6"/>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42140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748270-40E3-4DE0-896B-13ABE0FB4B09}" type="datetime1">
              <a:rPr lang="en-US" smtClean="0"/>
              <a:t>6/20/2016</a:t>
            </a:fld>
            <a:endParaRPr lang="en-US"/>
          </a:p>
        </p:txBody>
      </p:sp>
      <p:sp>
        <p:nvSpPr>
          <p:cNvPr id="6" name="Footer Placeholder 5"/>
          <p:cNvSpPr>
            <a:spLocks noGrp="1"/>
          </p:cNvSpPr>
          <p:nvPr>
            <p:ph type="ftr" sz="quarter" idx="11"/>
          </p:nvPr>
        </p:nvSpPr>
        <p:spPr/>
        <p:txBody>
          <a:bodyPr/>
          <a:lstStyle/>
          <a:p>
            <a:r>
              <a:rPr lang="en-US" smtClean="0"/>
              <a:t>Prepared by: Hamed Aalaee&gt; www.aalaee.com</a:t>
            </a:r>
            <a:endParaRPr lang="en-US"/>
          </a:p>
        </p:txBody>
      </p:sp>
      <p:sp>
        <p:nvSpPr>
          <p:cNvPr id="7" name="Slide Number Placeholder 6"/>
          <p:cNvSpPr>
            <a:spLocks noGrp="1"/>
          </p:cNvSpPr>
          <p:nvPr>
            <p:ph type="sldNum" sz="quarter" idx="12"/>
          </p:nvPr>
        </p:nvSpPr>
        <p:spPr/>
        <p:txBody>
          <a:bodyPr/>
          <a:lstStyle/>
          <a:p>
            <a:fld id="{523EFAD5-6953-4843-8B2A-DF7441DB114A}" type="slidenum">
              <a:rPr lang="en-US" smtClean="0"/>
              <a:t>‹#›</a:t>
            </a:fld>
            <a:endParaRPr lang="en-US"/>
          </a:p>
        </p:txBody>
      </p:sp>
    </p:spTree>
    <p:extLst>
      <p:ext uri="{BB962C8B-B14F-4D97-AF65-F5344CB8AC3E}">
        <p14:creationId xmlns:p14="http://schemas.microsoft.com/office/powerpoint/2010/main" val="38994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3F9B7B6-2001-455D-B0B7-A8359B6BD9A6}" type="datetime1">
              <a:rPr lang="en-US" smtClean="0"/>
              <a:t>6/20/2016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Prepared by: Hamed Aalaee&gt; www.aalaee.com</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EFAD5-6953-4843-8B2A-DF7441DB114A}" type="slidenum">
              <a:rPr lang="en-US" smtClean="0"/>
              <a:t>‹#›</a:t>
            </a:fld>
            <a:endParaRPr lang="en-US"/>
          </a:p>
        </p:txBody>
      </p:sp>
    </p:spTree>
    <p:extLst>
      <p:ext uri="{BB962C8B-B14F-4D97-AF65-F5344CB8AC3E}">
        <p14:creationId xmlns:p14="http://schemas.microsoft.com/office/powerpoint/2010/main" val="15892665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wav"/><Relationship Id="rId7" Type="http://schemas.openxmlformats.org/officeDocument/2006/relationships/image" Target="../media/image6.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TOEFL </a:t>
            </a:r>
            <a:r>
              <a:rPr lang="en-US" dirty="0" err="1" smtClean="0"/>
              <a:t>iBT</a:t>
            </a:r>
            <a:r>
              <a:rPr lang="en-US" dirty="0" smtClean="0"/>
              <a:t> Course Sample Slides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23EFAD5-6953-4843-8B2A-DF7441DB114A}" type="slidenum">
              <a:rPr lang="en-US" smtClean="0"/>
              <a:t>1</a:t>
            </a:fld>
            <a:endParaRPr lang="en-US"/>
          </a:p>
        </p:txBody>
      </p:sp>
    </p:spTree>
    <p:extLst>
      <p:ext uri="{BB962C8B-B14F-4D97-AF65-F5344CB8AC3E}">
        <p14:creationId xmlns:p14="http://schemas.microsoft.com/office/powerpoint/2010/main" val="312498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Practice 1</a:t>
            </a:r>
            <a:endParaRPr lang="en-US" dirty="0"/>
          </a:p>
        </p:txBody>
      </p:sp>
      <p:sp>
        <p:nvSpPr>
          <p:cNvPr id="3" name="Content Placeholder 2"/>
          <p:cNvSpPr>
            <a:spLocks noGrp="1"/>
          </p:cNvSpPr>
          <p:nvPr>
            <p:ph idx="1"/>
          </p:nvPr>
        </p:nvSpPr>
        <p:spPr/>
        <p:txBody>
          <a:bodyPr>
            <a:normAutofit/>
          </a:bodyPr>
          <a:lstStyle/>
          <a:p>
            <a:pPr algn="just"/>
            <a:r>
              <a:rPr lang="en-US" sz="2800" dirty="0"/>
              <a:t>Listen to the conversation between a student and his psychology professor. We will listen to the listening twice.</a:t>
            </a:r>
          </a:p>
          <a:p>
            <a:pPr algn="just"/>
            <a:endParaRPr lang="en-US" sz="2800" dirty="0"/>
          </a:p>
        </p:txBody>
      </p:sp>
      <p:sp>
        <p:nvSpPr>
          <p:cNvPr id="9" name="Slide Number Placeholder 8"/>
          <p:cNvSpPr>
            <a:spLocks noGrp="1"/>
          </p:cNvSpPr>
          <p:nvPr>
            <p:ph type="sldNum" sz="quarter" idx="12"/>
          </p:nvPr>
        </p:nvSpPr>
        <p:spPr/>
        <p:txBody>
          <a:bodyPr/>
          <a:lstStyle/>
          <a:p>
            <a:fld id="{C90F28D5-40BB-40B6-A0D1-681CE1003746}" type="slidenum">
              <a:rPr lang="en-US" smtClean="0"/>
              <a:pPr/>
              <a:t>10</a:t>
            </a:fld>
            <a:endParaRPr lang="en-US"/>
          </a:p>
        </p:txBody>
      </p:sp>
      <p:pic>
        <p:nvPicPr>
          <p:cNvPr id="1026" name="Picture 2" descr="H:\Classified Books\iBT\cambridge iBT Software\assets\test2\images\2L6P3.jpg"/>
          <p:cNvPicPr>
            <a:picLocks noChangeAspect="1" noChangeArrowheads="1"/>
          </p:cNvPicPr>
          <p:nvPr/>
        </p:nvPicPr>
        <p:blipFill>
          <a:blip r:embed="rId4"/>
          <a:srcRect/>
          <a:stretch>
            <a:fillRect/>
          </a:stretch>
        </p:blipFill>
        <p:spPr bwMode="auto">
          <a:xfrm>
            <a:off x="6324600" y="3600450"/>
            <a:ext cx="3581400" cy="268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LISTENING 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83102" y="3924300"/>
            <a:ext cx="609600" cy="609600"/>
          </a:xfrm>
          <a:prstGeom prst="rect">
            <a:avLst/>
          </a:prstGeom>
        </p:spPr>
      </p:pic>
    </p:spTree>
    <p:extLst>
      <p:ext uri="{BB962C8B-B14F-4D97-AF65-F5344CB8AC3E}">
        <p14:creationId xmlns:p14="http://schemas.microsoft.com/office/powerpoint/2010/main" val="1164893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78080" fill="hold"/>
                                        <p:tgtEl>
                                          <p:spTgt spid="4"/>
                                        </p:tgtEl>
                                      </p:cBhvr>
                                    </p:cmd>
                                  </p:childTnLst>
                                </p:cTn>
                              </p:par>
                            </p:childTnLst>
                          </p:cTn>
                        </p:par>
                      </p:childTnLst>
                    </p:cTn>
                  </p:par>
                </p:childTnLst>
              </p:cTn>
              <p:nextCondLst>
                <p:cond evt="onClick" delay="0">
                  <p:tgtEl>
                    <p:spTgt spid="4"/>
                  </p:tgtEl>
                </p:cond>
              </p:nextCondLst>
            </p:seq>
            <p:audio>
              <p:cMediaNode vol="80000">
                <p:cTn id="21" fill="hold" display="0">
                  <p:stCondLst>
                    <p:cond delay="indefinite"/>
                  </p:stCondLst>
                  <p:endCondLst>
                    <p:cond evt="onStopAudio" delay="0">
                      <p:tgtEl>
                        <p:sldTgt/>
                      </p:tgtEl>
                    </p:cond>
                  </p:endCondLst>
                </p:cTn>
                <p:tgtEl>
                  <p:spTgt spid="4"/>
                </p:tgtEl>
              </p:cMediaNode>
            </p:audio>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4245695"/>
              </p:ext>
            </p:extLst>
          </p:nvPr>
        </p:nvGraphicFramePr>
        <p:xfrm>
          <a:off x="2006138" y="1691323"/>
          <a:ext cx="6910850" cy="5136229"/>
        </p:xfrm>
        <a:graphic>
          <a:graphicData uri="http://schemas.openxmlformats.org/drawingml/2006/table">
            <a:tbl>
              <a:tblPr firstRow="1" bandRow="1">
                <a:tableStyleId>{BDBED569-4797-4DF1-A0F4-6AAB3CD982D8}</a:tableStyleId>
              </a:tblPr>
              <a:tblGrid>
                <a:gridCol w="3455425">
                  <a:extLst>
                    <a:ext uri="{9D8B030D-6E8A-4147-A177-3AD203B41FA5}">
                      <a16:colId xmlns:a16="http://schemas.microsoft.com/office/drawing/2014/main" val="20000"/>
                    </a:ext>
                  </a:extLst>
                </a:gridCol>
                <a:gridCol w="3455425">
                  <a:extLst>
                    <a:ext uri="{9D8B030D-6E8A-4147-A177-3AD203B41FA5}">
                      <a16:colId xmlns:a16="http://schemas.microsoft.com/office/drawing/2014/main" val="20001"/>
                    </a:ext>
                  </a:extLst>
                </a:gridCol>
              </a:tblGrid>
              <a:tr h="381349">
                <a:tc>
                  <a:txBody>
                    <a:bodyPr/>
                    <a:lstStyle/>
                    <a:p>
                      <a:pPr algn="ctr"/>
                      <a:r>
                        <a:rPr lang="en-US" sz="1800" dirty="0" smtClean="0">
                          <a:latin typeface="+mn-lt"/>
                        </a:rPr>
                        <a:t>Man </a:t>
                      </a:r>
                      <a:endParaRPr lang="en-US" sz="1800" dirty="0">
                        <a:latin typeface="+mn-lt"/>
                      </a:endParaRPr>
                    </a:p>
                  </a:txBody>
                  <a:tcPr/>
                </a:tc>
                <a:tc>
                  <a:txBody>
                    <a:bodyPr/>
                    <a:lstStyle/>
                    <a:p>
                      <a:pPr algn="ctr"/>
                      <a:r>
                        <a:rPr lang="en-US" sz="1800" dirty="0" smtClean="0">
                          <a:latin typeface="+mn-lt"/>
                        </a:rPr>
                        <a:t>Woman</a:t>
                      </a:r>
                      <a:endParaRPr lang="en-US" sz="1800" dirty="0">
                        <a:latin typeface="+mn-lt"/>
                      </a:endParaRPr>
                    </a:p>
                  </a:txBody>
                  <a:tcPr/>
                </a:tc>
                <a:extLst>
                  <a:ext uri="{0D108BD9-81ED-4DB2-BD59-A6C34878D82A}">
                    <a16:rowId xmlns:a16="http://schemas.microsoft.com/office/drawing/2014/main" val="10000"/>
                  </a:ext>
                </a:extLst>
              </a:tr>
              <a:tr h="4607529">
                <a:tc>
                  <a:txBody>
                    <a:bodyPr/>
                    <a:lstStyle/>
                    <a:p>
                      <a:r>
                        <a:rPr lang="en-US" sz="1800" b="1" kern="1200" dirty="0" smtClean="0">
                          <a:solidFill>
                            <a:schemeClr val="tx1"/>
                          </a:solidFill>
                          <a:effectLst/>
                          <a:latin typeface="+mn-lt"/>
                          <a:ea typeface="+mn-ea"/>
                          <a:cs typeface="+mn-cs"/>
                        </a:rPr>
                        <a:t>Research </a:t>
                      </a:r>
                      <a:r>
                        <a:rPr lang="en-US" sz="1800" b="1" kern="1200" dirty="0" err="1" smtClean="0">
                          <a:solidFill>
                            <a:schemeClr val="tx1"/>
                          </a:solidFill>
                          <a:effectLst/>
                          <a:latin typeface="+mn-lt"/>
                          <a:ea typeface="+mn-ea"/>
                          <a:cs typeface="+mn-cs"/>
                        </a:rPr>
                        <a:t>proj</a:t>
                      </a:r>
                      <a:r>
                        <a:rPr lang="en-US" sz="1800" b="1" kern="1200" dirty="0" smtClean="0">
                          <a:solidFill>
                            <a:schemeClr val="tx1"/>
                          </a:solidFill>
                          <a:effectLst/>
                          <a:latin typeface="+mn-lt"/>
                          <a:ea typeface="+mn-ea"/>
                          <a:cs typeface="+mn-cs"/>
                        </a:rPr>
                        <a:t>. clarify</a:t>
                      </a:r>
                    </a:p>
                    <a:p>
                      <a:r>
                        <a:rPr lang="en-US" sz="1800" b="1" kern="1200" dirty="0" smtClean="0">
                          <a:solidFill>
                            <a:schemeClr val="tx1"/>
                          </a:solidFill>
                          <a:effectLst/>
                          <a:latin typeface="+mn-lt"/>
                          <a:ea typeface="+mn-ea"/>
                          <a:cs typeface="+mn-cs"/>
                        </a:rPr>
                        <a:t>2 </a:t>
                      </a:r>
                      <a:r>
                        <a:rPr lang="en-US" sz="1800" b="1" kern="1200" dirty="0" err="1" smtClean="0">
                          <a:solidFill>
                            <a:schemeClr val="tx1"/>
                          </a:solidFill>
                          <a:effectLst/>
                          <a:latin typeface="+mn-lt"/>
                          <a:ea typeface="+mn-ea"/>
                          <a:cs typeface="+mn-cs"/>
                        </a:rPr>
                        <a:t>obs+note</a:t>
                      </a:r>
                      <a:endParaRPr lang="en-US" sz="1800" b="1"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Example</a:t>
                      </a:r>
                    </a:p>
                    <a:p>
                      <a:r>
                        <a:rPr lang="en-US" sz="1800" b="1" kern="1200" dirty="0" smtClean="0">
                          <a:solidFill>
                            <a:schemeClr val="tx1"/>
                          </a:solidFill>
                          <a:effectLst/>
                          <a:latin typeface="+mn-lt"/>
                          <a:ea typeface="+mn-ea"/>
                          <a:cs typeface="+mn-cs"/>
                        </a:rPr>
                        <a:t>Pre-op</a:t>
                      </a: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Play pretend&gt; toy car/ bridge</a:t>
                      </a:r>
                    </a:p>
                    <a:p>
                      <a:r>
                        <a:rPr lang="en-US" sz="1800" b="1" kern="1200" dirty="0" smtClean="0">
                          <a:solidFill>
                            <a:schemeClr val="tx1"/>
                          </a:solidFill>
                          <a:effectLst/>
                          <a:latin typeface="+mn-lt"/>
                          <a:ea typeface="+mn-ea"/>
                          <a:cs typeface="+mn-cs"/>
                        </a:rPr>
                        <a:t> </a:t>
                      </a:r>
                    </a:p>
                    <a:p>
                      <a:r>
                        <a:rPr lang="en-US" sz="1800" b="1" kern="1200" dirty="0" smtClean="0">
                          <a:solidFill>
                            <a:schemeClr val="tx1"/>
                          </a:solidFill>
                          <a:effectLst/>
                          <a:latin typeface="+mn-lt"/>
                          <a:ea typeface="+mn-ea"/>
                          <a:cs typeface="+mn-cs"/>
                        </a:rPr>
                        <a:t>Not demonstrate?</a:t>
                      </a:r>
                    </a:p>
                    <a:p>
                      <a:r>
                        <a:rPr lang="en-US" sz="1800" b="1" kern="1200" dirty="0" smtClean="0">
                          <a:solidFill>
                            <a:schemeClr val="tx1"/>
                          </a:solidFill>
                          <a:effectLst/>
                          <a:latin typeface="+mn-lt"/>
                          <a:ea typeface="+mn-ea"/>
                          <a:cs typeface="+mn-cs"/>
                        </a:rPr>
                        <a:t>Where child?</a:t>
                      </a:r>
                      <a:endParaRPr lang="en-US" sz="1800" b="1" dirty="0">
                        <a:latin typeface="+mn-lt"/>
                      </a:endParaRPr>
                    </a:p>
                  </a:txBody>
                  <a:tcPr/>
                </a:tc>
                <a:tc>
                  <a:txBody>
                    <a:bodyPr/>
                    <a:lstStyle/>
                    <a:p>
                      <a:r>
                        <a:rPr lang="en-US"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+Observation&gt; </a:t>
                      </a:r>
                      <a:r>
                        <a:rPr lang="en-US" sz="1800" b="1" kern="1200" dirty="0" err="1" smtClean="0">
                          <a:solidFill>
                            <a:schemeClr val="tx1"/>
                          </a:solidFill>
                          <a:effectLst/>
                          <a:latin typeface="+mn-lt"/>
                          <a:ea typeface="+mn-ea"/>
                          <a:cs typeface="+mn-cs"/>
                        </a:rPr>
                        <a:t>synthes</a:t>
                      </a:r>
                      <a:r>
                        <a:rPr lang="en-US" sz="1800" b="1" kern="1200" dirty="0" smtClean="0">
                          <a:solidFill>
                            <a:schemeClr val="tx1"/>
                          </a:solidFill>
                          <a:effectLst/>
                          <a:latin typeface="+mn-lt"/>
                          <a:ea typeface="+mn-ea"/>
                          <a:cs typeface="+mn-cs"/>
                        </a:rPr>
                        <a:t>. read &amp; </a:t>
                      </a:r>
                      <a:r>
                        <a:rPr lang="en-US" sz="1800" b="1" kern="1200" dirty="0" err="1" smtClean="0">
                          <a:solidFill>
                            <a:schemeClr val="tx1"/>
                          </a:solidFill>
                          <a:effectLst/>
                          <a:latin typeface="+mn-lt"/>
                          <a:ea typeface="+mn-ea"/>
                          <a:cs typeface="+mn-cs"/>
                        </a:rPr>
                        <a:t>observ</a:t>
                      </a:r>
                      <a:r>
                        <a:rPr lang="en-US" sz="1800" b="1" kern="1200" dirty="0" smtClean="0">
                          <a:solidFill>
                            <a:schemeClr val="tx1"/>
                          </a:solidFill>
                          <a:effectLst/>
                          <a:latin typeface="+mn-lt"/>
                          <a:ea typeface="+mn-ea"/>
                          <a:cs typeface="+mn-cs"/>
                        </a:rPr>
                        <a:t>.</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Paper</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1 child &gt; 2</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1</a:t>
                      </a:r>
                      <a:r>
                        <a:rPr lang="en-US" sz="1800" b="1" kern="1200" baseline="30000" dirty="0" smtClean="0">
                          <a:solidFill>
                            <a:schemeClr val="tx1"/>
                          </a:solidFill>
                          <a:effectLst/>
                          <a:latin typeface="+mn-lt"/>
                          <a:ea typeface="+mn-ea"/>
                          <a:cs typeface="+mn-cs"/>
                        </a:rPr>
                        <a:t>st</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obs</a:t>
                      </a:r>
                      <a:r>
                        <a:rPr lang="en-US" sz="1800" b="1" kern="1200" dirty="0" smtClean="0">
                          <a:solidFill>
                            <a:schemeClr val="tx1"/>
                          </a:solidFill>
                          <a:effectLst/>
                          <a:latin typeface="+mn-lt"/>
                          <a:ea typeface="+mn-ea"/>
                          <a:cs typeface="+mn-cs"/>
                        </a:rPr>
                        <a:t>&gt; go textbook/lib&gt; stage develop.&gt; 2</a:t>
                      </a:r>
                      <a:r>
                        <a:rPr lang="en-US" sz="1800" b="1" kern="1200" baseline="30000" dirty="0" smtClean="0">
                          <a:solidFill>
                            <a:schemeClr val="tx1"/>
                          </a:solidFill>
                          <a:effectLst/>
                          <a:latin typeface="+mn-lt"/>
                          <a:ea typeface="+mn-ea"/>
                          <a:cs typeface="+mn-cs"/>
                        </a:rPr>
                        <a:t>nd</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obs</a:t>
                      </a:r>
                      <a:r>
                        <a:rPr lang="en-US" sz="1800" b="1" kern="1200" dirty="0" smtClean="0">
                          <a:solidFill>
                            <a:schemeClr val="tx1"/>
                          </a:solidFill>
                          <a:effectLst/>
                          <a:latin typeface="+mn-lt"/>
                          <a:ea typeface="+mn-ea"/>
                          <a:cs typeface="+mn-cs"/>
                        </a:rPr>
                        <a:t>&gt;exhibit behave</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4-yr child</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Piaget&gt; stage? </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1.Lg mature</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2. memory </a:t>
                      </a:r>
                      <a:r>
                        <a:rPr lang="en-US" sz="1800" b="1" kern="1200" dirty="0" err="1" smtClean="0">
                          <a:solidFill>
                            <a:schemeClr val="tx1"/>
                          </a:solidFill>
                          <a:effectLst/>
                          <a:latin typeface="+mn-lt"/>
                          <a:ea typeface="+mn-ea"/>
                          <a:cs typeface="+mn-cs"/>
                        </a:rPr>
                        <a:t>imagin</a:t>
                      </a:r>
                      <a:r>
                        <a:rPr lang="en-US" sz="1800" b="1" kern="1200" dirty="0" smtClean="0">
                          <a:solidFill>
                            <a:schemeClr val="tx1"/>
                          </a:solidFill>
                          <a:effectLst/>
                          <a:latin typeface="+mn-lt"/>
                          <a:ea typeface="+mn-ea"/>
                          <a:cs typeface="+mn-cs"/>
                        </a:rPr>
                        <a:t> develop</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3. egocentric</a:t>
                      </a:r>
                      <a:endParaRPr lang="en-US" sz="1800" kern="1200" dirty="0" smtClean="0">
                        <a:solidFill>
                          <a:schemeClr val="tx1"/>
                        </a:solidFill>
                        <a:effectLst/>
                        <a:latin typeface="+mn-lt"/>
                        <a:ea typeface="+mn-ea"/>
                        <a:cs typeface="+mn-cs"/>
                      </a:endParaRPr>
                    </a:p>
                    <a:p>
                      <a:r>
                        <a:rPr lang="en-US" sz="1800" b="1" kern="1200" dirty="0" smtClean="0">
                          <a:solidFill>
                            <a:schemeClr val="tx1"/>
                          </a:solidFill>
                          <a:effectLst/>
                          <a:latin typeface="+mn-lt"/>
                          <a:ea typeface="+mn-ea"/>
                          <a:cs typeface="+mn-cs"/>
                        </a:rPr>
                        <a:t>OK&gt; compare what </a:t>
                      </a:r>
                      <a:r>
                        <a:rPr lang="en-US" sz="1800" b="1" kern="1200" dirty="0" err="1" smtClean="0">
                          <a:solidFill>
                            <a:schemeClr val="tx1"/>
                          </a:solidFill>
                          <a:effectLst/>
                          <a:latin typeface="+mn-lt"/>
                          <a:ea typeface="+mn-ea"/>
                          <a:cs typeface="+mn-cs"/>
                        </a:rPr>
                        <a:t>obs</a:t>
                      </a:r>
                      <a:r>
                        <a:rPr lang="en-US" sz="1800" b="1" kern="1200" dirty="0" smtClean="0">
                          <a:solidFill>
                            <a:schemeClr val="tx1"/>
                          </a:solidFill>
                          <a:effectLst/>
                          <a:latin typeface="+mn-lt"/>
                          <a:ea typeface="+mn-ea"/>
                          <a:cs typeface="+mn-cs"/>
                        </a:rPr>
                        <a:t> &amp; read</a:t>
                      </a:r>
                      <a:endParaRPr lang="en-US" sz="1800" kern="1200" dirty="0" smtClean="0">
                        <a:solidFill>
                          <a:schemeClr val="tx1"/>
                        </a:solidFill>
                        <a:effectLst/>
                        <a:latin typeface="+mn-lt"/>
                        <a:ea typeface="+mn-ea"/>
                        <a:cs typeface="+mn-cs"/>
                      </a:endParaRPr>
                    </a:p>
                    <a:p>
                      <a:r>
                        <a:rPr lang="en-US" sz="1800" b="1" kern="1200" dirty="0" err="1" smtClean="0">
                          <a:solidFill>
                            <a:schemeClr val="tx1"/>
                          </a:solidFill>
                          <a:effectLst/>
                          <a:latin typeface="+mn-lt"/>
                          <a:ea typeface="+mn-ea"/>
                          <a:cs typeface="+mn-cs"/>
                        </a:rPr>
                        <a:t>Edu</a:t>
                      </a:r>
                      <a:r>
                        <a:rPr lang="en-US" sz="1800" b="1" kern="1200" dirty="0" smtClean="0">
                          <a:solidFill>
                            <a:schemeClr val="tx1"/>
                          </a:solidFill>
                          <a:effectLst/>
                          <a:latin typeface="+mn-lt"/>
                          <a:ea typeface="+mn-ea"/>
                          <a:cs typeface="+mn-cs"/>
                        </a:rPr>
                        <a:t> secretary list contacts&gt; families help</a:t>
                      </a:r>
                      <a:endParaRPr lang="en-US" sz="1800" dirty="0">
                        <a:latin typeface="+mn-lt"/>
                      </a:endParaRPr>
                    </a:p>
                  </a:txBody>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C90F28D5-40BB-40B6-A0D1-681CE1003746}" type="slidenum">
              <a:rPr lang="en-US" smtClean="0"/>
              <a:pPr/>
              <a:t>11</a:t>
            </a:fld>
            <a:endParaRPr lang="en-US"/>
          </a:p>
        </p:txBody>
      </p:sp>
    </p:spTree>
    <p:extLst>
      <p:ext uri="{BB962C8B-B14F-4D97-AF65-F5344CB8AC3E}">
        <p14:creationId xmlns:p14="http://schemas.microsoft.com/office/powerpoint/2010/main" val="3372759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Transcript(NOT AVAILABLE ON THE TEST!)</a:t>
            </a:r>
          </a:p>
        </p:txBody>
      </p:sp>
      <p:sp>
        <p:nvSpPr>
          <p:cNvPr id="3" name="Content Placeholder 2"/>
          <p:cNvSpPr>
            <a:spLocks noGrp="1"/>
          </p:cNvSpPr>
          <p:nvPr>
            <p:ph idx="1"/>
          </p:nvPr>
        </p:nvSpPr>
        <p:spPr>
          <a:xfrm>
            <a:off x="1975513" y="1600201"/>
            <a:ext cx="7467600" cy="4525963"/>
          </a:xfrm>
        </p:spPr>
        <p:txBody>
          <a:bodyPr>
            <a:normAutofit/>
          </a:bodyPr>
          <a:lstStyle/>
          <a:p>
            <a:pPr algn="just"/>
            <a:r>
              <a:rPr lang="en-US" sz="2400" dirty="0"/>
              <a:t>Professor:</a:t>
            </a:r>
          </a:p>
          <a:p>
            <a:pPr marL="36576" indent="0" algn="just">
              <a:buNone/>
            </a:pPr>
            <a:r>
              <a:rPr lang="en-US" sz="2400" dirty="0"/>
              <a:t>Good afternoon, Alex, </a:t>
            </a:r>
            <a:r>
              <a:rPr lang="en-US" sz="2400" dirty="0">
                <a:solidFill>
                  <a:srgbClr val="FFFF00"/>
                </a:solidFill>
              </a:rPr>
              <a:t>can I help you with something?</a:t>
            </a:r>
          </a:p>
          <a:p>
            <a:pPr algn="just"/>
            <a:r>
              <a:rPr lang="en-US" sz="2400" dirty="0"/>
              <a:t>Student:</a:t>
            </a:r>
          </a:p>
          <a:p>
            <a:pPr marL="36576" indent="0" algn="just">
              <a:buNone/>
            </a:pPr>
            <a:r>
              <a:rPr lang="en-US" sz="2400" dirty="0"/>
              <a:t>Well, I want to talk with you about the research project you have assigned today. I </a:t>
            </a:r>
            <a:r>
              <a:rPr lang="en-US" sz="2400" dirty="0">
                <a:solidFill>
                  <a:srgbClr val="FFFF00"/>
                </a:solidFill>
              </a:rPr>
              <a:t>um…I hope you could clarify a few things for me.</a:t>
            </a:r>
          </a:p>
          <a:p>
            <a:pPr algn="just"/>
            <a:r>
              <a:rPr lang="en-US" sz="2400" dirty="0"/>
              <a:t>Professor:</a:t>
            </a:r>
          </a:p>
          <a:p>
            <a:pPr algn="just"/>
            <a:r>
              <a:rPr lang="en-US" sz="2400" dirty="0"/>
              <a:t>I’ll certainly try….</a:t>
            </a:r>
          </a:p>
        </p:txBody>
      </p:sp>
      <p:sp>
        <p:nvSpPr>
          <p:cNvPr id="5" name="Slide Number Placeholder 4"/>
          <p:cNvSpPr>
            <a:spLocks noGrp="1"/>
          </p:cNvSpPr>
          <p:nvPr>
            <p:ph type="sldNum" sz="quarter" idx="12"/>
          </p:nvPr>
        </p:nvSpPr>
        <p:spPr/>
        <p:txBody>
          <a:bodyPr/>
          <a:lstStyle/>
          <a:p>
            <a:fld id="{C90F28D5-40BB-40B6-A0D1-681CE1003746}" type="slidenum">
              <a:rPr lang="en-US" smtClean="0"/>
              <a:pPr/>
              <a:t>12</a:t>
            </a:fld>
            <a:endParaRPr lang="en-US"/>
          </a:p>
        </p:txBody>
      </p:sp>
      <p:pic>
        <p:nvPicPr>
          <p:cNvPr id="6" name="LISTENING 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09313" y="1600200"/>
            <a:ext cx="609600" cy="609600"/>
          </a:xfrm>
          <a:prstGeom prst="rect">
            <a:avLst/>
          </a:prstGeom>
        </p:spPr>
      </p:pic>
    </p:spTree>
    <p:extLst>
      <p:ext uri="{BB962C8B-B14F-4D97-AF65-F5344CB8AC3E}">
        <p14:creationId xmlns:p14="http://schemas.microsoft.com/office/powerpoint/2010/main" val="2475910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0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Practice </a:t>
            </a:r>
            <a:r>
              <a:rPr lang="en-US" dirty="0" smtClean="0"/>
              <a:t>1</a:t>
            </a:r>
            <a:endParaRPr lang="en-US" dirty="0"/>
          </a:p>
        </p:txBody>
      </p:sp>
      <p:sp>
        <p:nvSpPr>
          <p:cNvPr id="3" name="Content Placeholder 2"/>
          <p:cNvSpPr>
            <a:spLocks noGrp="1"/>
          </p:cNvSpPr>
          <p:nvPr>
            <p:ph idx="1"/>
          </p:nvPr>
        </p:nvSpPr>
        <p:spPr/>
        <p:txBody>
          <a:bodyPr>
            <a:noAutofit/>
          </a:bodyPr>
          <a:lstStyle/>
          <a:p>
            <a:r>
              <a:rPr lang="en-US" sz="2800" dirty="0">
                <a:solidFill>
                  <a:srgbClr val="FFFF00"/>
                </a:solidFill>
              </a:rPr>
              <a:t>1. </a:t>
            </a:r>
            <a:r>
              <a:rPr lang="en-US" sz="2800" b="1" dirty="0">
                <a:solidFill>
                  <a:srgbClr val="FFFF00"/>
                </a:solidFill>
              </a:rPr>
              <a:t>Why does the student go to see the professor?</a:t>
            </a:r>
            <a:endParaRPr lang="en-US" sz="2800" dirty="0">
              <a:solidFill>
                <a:srgbClr val="FFFF00"/>
              </a:solidFill>
            </a:endParaRPr>
          </a:p>
          <a:p>
            <a:r>
              <a:rPr lang="en-US" sz="2800" dirty="0"/>
              <a:t>To report on the research he has done</a:t>
            </a:r>
          </a:p>
          <a:p>
            <a:pPr lvl="0"/>
            <a:r>
              <a:rPr lang="en-US" sz="2800" dirty="0"/>
              <a:t>To ask for permission to observe a class</a:t>
            </a:r>
          </a:p>
          <a:p>
            <a:pPr lvl="0"/>
            <a:r>
              <a:rPr lang="en-US" sz="2800" dirty="0"/>
              <a:t>To get help understanding an assignment</a:t>
            </a:r>
          </a:p>
          <a:p>
            <a:pPr lvl="0"/>
            <a:r>
              <a:rPr lang="en-US" sz="2800" dirty="0"/>
              <a:t>To ask a question on recent test</a:t>
            </a:r>
          </a:p>
          <a:p>
            <a:endParaRPr lang="en-US" sz="2800" dirty="0"/>
          </a:p>
          <a:p>
            <a:pPr>
              <a:buNone/>
            </a:pPr>
            <a:endParaRPr lang="en-US" sz="2800" dirty="0"/>
          </a:p>
        </p:txBody>
      </p:sp>
      <p:sp>
        <p:nvSpPr>
          <p:cNvPr id="9" name="Slide Number Placeholder 8"/>
          <p:cNvSpPr>
            <a:spLocks noGrp="1"/>
          </p:cNvSpPr>
          <p:nvPr>
            <p:ph type="sldNum" sz="quarter" idx="12"/>
          </p:nvPr>
        </p:nvSpPr>
        <p:spPr/>
        <p:txBody>
          <a:bodyPr/>
          <a:lstStyle/>
          <a:p>
            <a:fld id="{C90F28D5-40BB-40B6-A0D1-681CE1003746}" type="slidenum">
              <a:rPr lang="en-US" smtClean="0"/>
              <a:pPr/>
              <a:t>13</a:t>
            </a:fld>
            <a:endParaRPr lang="en-US"/>
          </a:p>
        </p:txBody>
      </p:sp>
      <p:pic>
        <p:nvPicPr>
          <p:cNvPr id="4" name="LISTENING 1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7324" y="2438400"/>
            <a:ext cx="609600" cy="609600"/>
          </a:xfrm>
          <a:prstGeom prst="rect">
            <a:avLst/>
          </a:prstGeom>
        </p:spPr>
      </p:pic>
    </p:spTree>
    <p:extLst>
      <p:ext uri="{BB962C8B-B14F-4D97-AF65-F5344CB8AC3E}">
        <p14:creationId xmlns:p14="http://schemas.microsoft.com/office/powerpoint/2010/main" val="4073460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432"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introduction</a:t>
            </a:r>
            <a:endParaRPr lang="en-US" dirty="0"/>
          </a:p>
        </p:txBody>
      </p:sp>
      <p:sp>
        <p:nvSpPr>
          <p:cNvPr id="3" name="Content Placeholder 2"/>
          <p:cNvSpPr>
            <a:spLocks noGrp="1"/>
          </p:cNvSpPr>
          <p:nvPr>
            <p:ph idx="1"/>
          </p:nvPr>
        </p:nvSpPr>
        <p:spPr/>
        <p:txBody>
          <a:bodyPr/>
          <a:lstStyle/>
          <a:p>
            <a:pPr algn="just"/>
            <a:r>
              <a:rPr lang="en-US" b="1" dirty="0" smtClean="0"/>
              <a:t>Thesis statement: </a:t>
            </a:r>
            <a:r>
              <a:rPr lang="en-US" b="1" dirty="0"/>
              <a:t> </a:t>
            </a:r>
            <a:endParaRPr lang="en-US" b="1" dirty="0" smtClean="0"/>
          </a:p>
          <a:p>
            <a:pPr algn="just"/>
            <a:r>
              <a:rPr lang="en-US" b="1" dirty="0" smtClean="0"/>
              <a:t>In </a:t>
            </a:r>
            <a:r>
              <a:rPr lang="en-US" b="1" dirty="0"/>
              <a:t>your thesis </a:t>
            </a:r>
            <a:r>
              <a:rPr lang="en-US" b="1" dirty="0" smtClean="0"/>
              <a:t>statement -as the last part of your introduction, you are supposed to </a:t>
            </a:r>
            <a:r>
              <a:rPr lang="en-US" b="1" dirty="0" smtClean="0">
                <a:solidFill>
                  <a:srgbClr val="FFFF00"/>
                </a:solidFill>
              </a:rPr>
              <a:t>state your position clearly </a:t>
            </a:r>
            <a:r>
              <a:rPr lang="en-US" b="1" dirty="0" smtClean="0"/>
              <a:t>in order to give the reader an overview of what you will discuss in your body paragraph. </a:t>
            </a:r>
          </a:p>
          <a:p>
            <a:pPr algn="just"/>
            <a:r>
              <a:rPr lang="en-US" b="1" dirty="0" smtClean="0"/>
              <a:t>It may have two major parts: </a:t>
            </a:r>
          </a:p>
          <a:p>
            <a:pPr algn="just"/>
            <a:r>
              <a:rPr lang="en-US" b="1" dirty="0" smtClean="0"/>
              <a:t>1. stating your positions</a:t>
            </a:r>
          </a:p>
          <a:p>
            <a:pPr algn="just"/>
            <a:r>
              <a:rPr lang="en-US" b="1" dirty="0" smtClean="0"/>
              <a:t>2. stating your reasons(optional)</a:t>
            </a:r>
          </a:p>
          <a:p>
            <a:pPr algn="just"/>
            <a:r>
              <a:rPr lang="en-US" b="1" dirty="0" smtClean="0"/>
              <a:t>Keep it focused, concise and pertinent  </a:t>
            </a:r>
            <a:endParaRPr lang="en-US" b="1" dirty="0"/>
          </a:p>
        </p:txBody>
      </p:sp>
      <p:sp>
        <p:nvSpPr>
          <p:cNvPr id="5" name="Slide Number Placeholder 4"/>
          <p:cNvSpPr>
            <a:spLocks noGrp="1"/>
          </p:cNvSpPr>
          <p:nvPr>
            <p:ph type="sldNum" sz="quarter" idx="12"/>
          </p:nvPr>
        </p:nvSpPr>
        <p:spPr/>
        <p:txBody>
          <a:bodyPr/>
          <a:lstStyle/>
          <a:p>
            <a:fld id="{CC128AE2-BC02-4AC9-9D58-0BD3056F515B}" type="slidenum">
              <a:rPr lang="en-US" smtClean="0"/>
              <a:pPr/>
              <a:t>14</a:t>
            </a:fld>
            <a:endParaRPr lang="en-US"/>
          </a:p>
        </p:txBody>
      </p:sp>
    </p:spTree>
    <p:extLst>
      <p:ext uri="{BB962C8B-B14F-4D97-AF65-F5344CB8AC3E}">
        <p14:creationId xmlns:p14="http://schemas.microsoft.com/office/powerpoint/2010/main" val="2688369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FFFF00"/>
                </a:solidFill>
              </a:rPr>
              <a:t>Writing Sample</a:t>
            </a:r>
            <a:br>
              <a:rPr lang="en-US" sz="2400" dirty="0" smtClean="0">
                <a:solidFill>
                  <a:srgbClr val="FFFF00"/>
                </a:solidFill>
              </a:rPr>
            </a:br>
            <a:r>
              <a:rPr lang="en-US" sz="2400" dirty="0" smtClean="0">
                <a:solidFill>
                  <a:srgbClr val="FFFF00"/>
                </a:solidFill>
              </a:rPr>
              <a:t>Topic: Technology </a:t>
            </a:r>
            <a:r>
              <a:rPr lang="en-US" sz="2400" dirty="0">
                <a:solidFill>
                  <a:srgbClr val="FFFF00"/>
                </a:solidFill>
              </a:rPr>
              <a:t>has made our lives better. Do you agree or disagree?</a:t>
            </a:r>
            <a:endParaRPr lang="en-US" sz="2400" dirty="0"/>
          </a:p>
        </p:txBody>
      </p:sp>
      <p:sp>
        <p:nvSpPr>
          <p:cNvPr id="3" name="Content Placeholder 2"/>
          <p:cNvSpPr>
            <a:spLocks noGrp="1"/>
          </p:cNvSpPr>
          <p:nvPr>
            <p:ph idx="1"/>
          </p:nvPr>
        </p:nvSpPr>
        <p:spPr/>
        <p:txBody>
          <a:bodyPr>
            <a:noAutofit/>
          </a:bodyPr>
          <a:lstStyle/>
          <a:p>
            <a:pPr lvl="0" algn="just"/>
            <a:r>
              <a:rPr lang="en-US" sz="2000" b="1" dirty="0">
                <a:solidFill>
                  <a:srgbClr val="FFFF00"/>
                </a:solidFill>
              </a:rPr>
              <a:t>In modern era, advances in technology are altering all aspects of people’s lives dramatically. </a:t>
            </a:r>
            <a:r>
              <a:rPr lang="en-US" sz="2000" b="1" dirty="0"/>
              <a:t>In actuality, it has long been believed that technology would facilitate human being’s life. However, recently this issue has engendered many controversies among academicians. While many are adamant that technology has facilitated our lives, some believe that a myriad of factors should be taken into consideration to examine the effects of technology on our lives and that the adverse effects of technology on our lives should be regarded meticulously. </a:t>
            </a:r>
            <a:r>
              <a:rPr lang="en-US" sz="2000" b="1" dirty="0">
                <a:solidFill>
                  <a:srgbClr val="FFFF00"/>
                </a:solidFill>
              </a:rPr>
              <a:t>I </a:t>
            </a:r>
            <a:r>
              <a:rPr lang="en-US" b="1" dirty="0" smtClean="0">
                <a:solidFill>
                  <a:srgbClr val="FFFF00"/>
                </a:solidFill>
              </a:rPr>
              <a:t>believe</a:t>
            </a:r>
            <a:r>
              <a:rPr lang="en-US" sz="2000" b="1" dirty="0" smtClean="0">
                <a:solidFill>
                  <a:srgbClr val="FFFF00"/>
                </a:solidFill>
              </a:rPr>
              <a:t> </a:t>
            </a:r>
            <a:r>
              <a:rPr lang="en-US" sz="2000" b="1" dirty="0">
                <a:solidFill>
                  <a:srgbClr val="FFFF00"/>
                </a:solidFill>
              </a:rPr>
              <a:t>that technology did not stand the test of time. The following paragraphs will illustrate my perspective. </a:t>
            </a:r>
          </a:p>
        </p:txBody>
      </p:sp>
      <p:sp>
        <p:nvSpPr>
          <p:cNvPr id="5" name="Slide Number Placeholder 4"/>
          <p:cNvSpPr>
            <a:spLocks noGrp="1"/>
          </p:cNvSpPr>
          <p:nvPr>
            <p:ph type="sldNum" sz="quarter" idx="12"/>
          </p:nvPr>
        </p:nvSpPr>
        <p:spPr/>
        <p:txBody>
          <a:bodyPr/>
          <a:lstStyle/>
          <a:p>
            <a:fld id="{CC128AE2-BC02-4AC9-9D58-0BD3056F515B}" type="slidenum">
              <a:rPr lang="en-US" smtClean="0"/>
              <a:pPr/>
              <a:t>15</a:t>
            </a:fld>
            <a:endParaRPr lang="en-US"/>
          </a:p>
        </p:txBody>
      </p:sp>
    </p:spTree>
    <p:extLst>
      <p:ext uri="{BB962C8B-B14F-4D97-AF65-F5344CB8AC3E}">
        <p14:creationId xmlns:p14="http://schemas.microsoft.com/office/powerpoint/2010/main" val="1798950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Autofit/>
          </a:bodyPr>
          <a:lstStyle/>
          <a:p>
            <a:pPr algn="just"/>
            <a:r>
              <a:rPr lang="en-US" sz="2700" dirty="0"/>
              <a:t>Vocabulary in context question; one of the most common and easy question types on the TOEFL. You can identify them because they ask for the meaning or definition of a word, typically shaded in gray.</a:t>
            </a:r>
          </a:p>
          <a:p>
            <a:pPr algn="just"/>
            <a:endParaRPr lang="en-US" sz="2700" dirty="0"/>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303211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Autofit/>
          </a:bodyPr>
          <a:lstStyle/>
          <a:p>
            <a:pPr algn="just"/>
            <a:r>
              <a:rPr lang="en-US" sz="2100" b="1" dirty="0">
                <a:solidFill>
                  <a:srgbClr val="FFFF00"/>
                </a:solidFill>
              </a:rPr>
              <a:t>1. Go back to the passage and read a few lines before and after the word in question.</a:t>
            </a:r>
          </a:p>
          <a:p>
            <a:pPr algn="just"/>
            <a:r>
              <a:rPr lang="en-US" sz="2100" b="1" dirty="0">
                <a:solidFill>
                  <a:srgbClr val="FFFF00"/>
                </a:solidFill>
              </a:rPr>
              <a:t>2. Come up with your own word for the shaded word based on the clues in the sentences.</a:t>
            </a:r>
          </a:p>
          <a:p>
            <a:pPr algn="just"/>
            <a:r>
              <a:rPr lang="en-US" sz="2100" b="1" dirty="0">
                <a:solidFill>
                  <a:srgbClr val="FFFF00"/>
                </a:solidFill>
              </a:rPr>
              <a:t>3. Return to the answer c:hoices and eliminate any choices that are not supported by any words or phrases from the passage or are dictionary definitions of the word, but are incorrect in the context of the passage</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7435737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a:bodyPr>
          <a:lstStyle/>
          <a:p>
            <a:r>
              <a:rPr lang="en-US" sz="2400" b="1" dirty="0"/>
              <a:t>1. The word</a:t>
            </a:r>
            <a:r>
              <a:rPr lang="en-US" sz="2400" b="1" dirty="0">
                <a:solidFill>
                  <a:srgbClr val="FFFF00"/>
                </a:solidFill>
              </a:rPr>
              <a:t> impetus </a:t>
            </a:r>
            <a:r>
              <a:rPr lang="en-US" sz="2400" b="1" dirty="0"/>
              <a:t>in the passage is closest in meaning to</a:t>
            </a:r>
          </a:p>
          <a:p>
            <a:r>
              <a:rPr lang="en-US" sz="2400" b="1" dirty="0"/>
              <a:t>return</a:t>
            </a:r>
          </a:p>
          <a:p>
            <a:r>
              <a:rPr lang="en-US" sz="2400" b="1" dirty="0"/>
              <a:t>opportunity</a:t>
            </a:r>
          </a:p>
          <a:p>
            <a:r>
              <a:rPr lang="en-US" sz="2400" b="1" dirty="0"/>
              <a:t>stimulus</a:t>
            </a:r>
          </a:p>
          <a:p>
            <a:r>
              <a:rPr lang="en-US" sz="2400" b="1" dirty="0"/>
              <a:t>obstacle</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667044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Autofit/>
          </a:bodyPr>
          <a:lstStyle/>
          <a:p>
            <a:pPr algn="just"/>
            <a:r>
              <a:rPr lang="en-US" sz="2800" b="1" dirty="0"/>
              <a:t>In the fourteenth century, a number of political developments </a:t>
            </a:r>
            <a:r>
              <a:rPr lang="en-US" sz="2800" b="1" u="sng" dirty="0"/>
              <a:t>cut</a:t>
            </a:r>
            <a:r>
              <a:rPr lang="en-US" sz="2800" b="1" dirty="0"/>
              <a:t> Europe's overland trade routes to southern and eastern Asia, with which Europe had </a:t>
            </a:r>
            <a:r>
              <a:rPr lang="en-US" sz="2800" b="1" u="sng" dirty="0"/>
              <a:t>had important and highly profitable commercial ties </a:t>
            </a:r>
            <a:r>
              <a:rPr lang="en-US" sz="2800" b="1" dirty="0"/>
              <a:t>since the twelfth century. </a:t>
            </a:r>
            <a:r>
              <a:rPr lang="en-US" sz="2800" b="1" u="sng" dirty="0"/>
              <a:t>This development</a:t>
            </a:r>
            <a:r>
              <a:rPr lang="en-US" sz="2800" b="1" dirty="0"/>
              <a:t>, coming as it did when the bottom had fallen out of the European economy, </a:t>
            </a:r>
            <a:r>
              <a:rPr lang="en-US" sz="2800" b="1" u="sng" dirty="0"/>
              <a:t>provided an </a:t>
            </a:r>
            <a:r>
              <a:rPr lang="en-US" sz="2800" b="1" u="sng" dirty="0">
                <a:solidFill>
                  <a:srgbClr val="FFFF00"/>
                </a:solidFill>
              </a:rPr>
              <a:t>impetus</a:t>
            </a:r>
            <a:r>
              <a:rPr lang="en-US" sz="2800" b="1" dirty="0"/>
              <a:t> to a long-held desire to secure direct relations with the East by establishing a sea trade.</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555252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TOEFL </a:t>
            </a:r>
            <a:r>
              <a:rPr lang="en-US" sz="3600" dirty="0" err="1"/>
              <a:t>iBT</a:t>
            </a:r>
            <a:r>
              <a:rPr lang="en-US" sz="3600" dirty="0"/>
              <a:t> overview</a:t>
            </a:r>
          </a:p>
        </p:txBody>
      </p:sp>
      <p:sp>
        <p:nvSpPr>
          <p:cNvPr id="8" name="Slide Number Placeholder 7"/>
          <p:cNvSpPr>
            <a:spLocks noGrp="1"/>
          </p:cNvSpPr>
          <p:nvPr>
            <p:ph type="sldNum" sz="quarter" idx="12"/>
          </p:nvPr>
        </p:nvSpPr>
        <p:spPr/>
        <p:txBody>
          <a:bodyPr/>
          <a:lstStyle/>
          <a:p>
            <a:fld id="{C90F28D5-40BB-40B6-A0D1-681CE1003746}" type="slidenum">
              <a:rPr lang="en-US" smtClean="0"/>
              <a:pPr/>
              <a:t>2</a:t>
            </a:fld>
            <a:endParaRPr lang="en-US"/>
          </a:p>
        </p:txBody>
      </p:sp>
      <p:sp>
        <p:nvSpPr>
          <p:cNvPr id="3" name="Content Placeholder 2"/>
          <p:cNvSpPr>
            <a:spLocks noGrp="1"/>
          </p:cNvSpPr>
          <p:nvPr>
            <p:ph idx="1"/>
          </p:nvPr>
        </p:nvSpPr>
        <p:spPr/>
        <p:txBody>
          <a:bodyPr>
            <a:normAutofit/>
          </a:bodyPr>
          <a:lstStyle/>
          <a:p>
            <a:r>
              <a:rPr lang="en-US" sz="2800" b="1" dirty="0">
                <a:solidFill>
                  <a:srgbClr val="FFFF00"/>
                </a:solidFill>
              </a:rPr>
              <a:t>Reading</a:t>
            </a:r>
            <a:r>
              <a:rPr lang="en-US" sz="2800" dirty="0"/>
              <a:t> (3-4 Reading Passages)  60-80 minutes</a:t>
            </a:r>
          </a:p>
          <a:p>
            <a:r>
              <a:rPr lang="en-US" sz="2800" b="1" dirty="0">
                <a:solidFill>
                  <a:srgbClr val="FFFF00"/>
                </a:solidFill>
              </a:rPr>
              <a:t>Listening </a:t>
            </a:r>
            <a:r>
              <a:rPr lang="en-US" sz="2800" dirty="0"/>
              <a:t>(6-9 Listening Passages)  60-90 minutes</a:t>
            </a:r>
          </a:p>
          <a:p>
            <a:r>
              <a:rPr lang="en-US" sz="2800" dirty="0"/>
              <a:t>Break 10 minutes</a:t>
            </a:r>
          </a:p>
          <a:p>
            <a:r>
              <a:rPr lang="en-US" sz="2800" b="1" dirty="0">
                <a:solidFill>
                  <a:srgbClr val="FFFF00"/>
                </a:solidFill>
              </a:rPr>
              <a:t>Speaking</a:t>
            </a:r>
            <a:r>
              <a:rPr lang="en-US" sz="2800" dirty="0"/>
              <a:t> (6 Questions) 20 minutes</a:t>
            </a:r>
          </a:p>
          <a:p>
            <a:r>
              <a:rPr lang="en-US" sz="2800" b="1" dirty="0">
                <a:solidFill>
                  <a:srgbClr val="FFFF00"/>
                </a:solidFill>
              </a:rPr>
              <a:t>Writing</a:t>
            </a:r>
            <a:r>
              <a:rPr lang="en-US" sz="2800" dirty="0"/>
              <a:t> (2 Questions-Tasks-)  55 minutes</a:t>
            </a:r>
          </a:p>
        </p:txBody>
      </p:sp>
    </p:spTree>
    <p:extLst>
      <p:ext uri="{BB962C8B-B14F-4D97-AF65-F5344CB8AC3E}">
        <p14:creationId xmlns:p14="http://schemas.microsoft.com/office/powerpoint/2010/main" val="113158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a:bodyPr>
          <a:lstStyle/>
          <a:p>
            <a:r>
              <a:rPr lang="en-US" sz="2400" dirty="0"/>
              <a:t>5. The word </a:t>
            </a:r>
            <a:r>
              <a:rPr lang="en-US" sz="2400" dirty="0">
                <a:solidFill>
                  <a:srgbClr val="FFFF00"/>
                </a:solidFill>
              </a:rPr>
              <a:t>dramatically</a:t>
            </a:r>
            <a:r>
              <a:rPr lang="en-US" sz="2400" dirty="0"/>
              <a:t> in the passage is closest in meaning to</a:t>
            </a:r>
          </a:p>
          <a:p>
            <a:r>
              <a:rPr lang="en-US" sz="2400" dirty="0"/>
              <a:t>artificially</a:t>
            </a:r>
          </a:p>
          <a:p>
            <a:r>
              <a:rPr lang="en-US" sz="2400" dirty="0"/>
              <a:t>greatly</a:t>
            </a:r>
          </a:p>
          <a:p>
            <a:r>
              <a:rPr lang="en-US" sz="2400" dirty="0"/>
              <a:t>immediately</a:t>
            </a:r>
          </a:p>
          <a:p>
            <a:r>
              <a:rPr lang="en-US" sz="2400" dirty="0"/>
              <a:t>regularly</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183251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Autofit/>
          </a:bodyPr>
          <a:lstStyle/>
          <a:p>
            <a:pPr algn="just"/>
            <a:r>
              <a:rPr lang="en-US" sz="2400" dirty="0"/>
              <a:t>Spices were the </a:t>
            </a:r>
            <a:r>
              <a:rPr lang="en-US" sz="2400" u="sng" dirty="0"/>
              <a:t>most sought-after </a:t>
            </a:r>
            <a:r>
              <a:rPr lang="en-US" sz="2400" dirty="0"/>
              <a:t>commodities. Spices not only </a:t>
            </a:r>
            <a:r>
              <a:rPr lang="en-US" sz="2400" u="sng" dirty="0">
                <a:solidFill>
                  <a:srgbClr val="FFFF00"/>
                </a:solidFill>
              </a:rPr>
              <a:t>dramatically</a:t>
            </a:r>
            <a:r>
              <a:rPr lang="en-US" sz="2400" u="sng" dirty="0"/>
              <a:t> improved the taste </a:t>
            </a:r>
            <a:r>
              <a:rPr lang="en-US" sz="2400" dirty="0"/>
              <a:t>of the European diet but also were used to manufacture perfumes and certain medicines. But even high-priced commodities like spices had to be transported in large </a:t>
            </a:r>
            <a:r>
              <a:rPr lang="en-US" sz="2400" u="sng" dirty="0"/>
              <a:t>bulk</a:t>
            </a:r>
            <a:r>
              <a:rPr lang="en-US" sz="2400" dirty="0"/>
              <a:t> in order to justify the expense and trouble of sailing around the African continent all the way to India and China. </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698612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a:bodyPr>
          <a:lstStyle/>
          <a:p>
            <a:pPr algn="just"/>
            <a:r>
              <a:rPr lang="en-US" sz="2700" b="1" dirty="0"/>
              <a:t>10. The word </a:t>
            </a:r>
            <a:r>
              <a:rPr lang="en-US" sz="2700" b="1" dirty="0">
                <a:solidFill>
                  <a:srgbClr val="FFFF00"/>
                </a:solidFill>
              </a:rPr>
              <a:t>refined</a:t>
            </a:r>
            <a:r>
              <a:rPr lang="en-US" sz="2700" b="1" dirty="0"/>
              <a:t> in the passage is closest in meaning to</a:t>
            </a:r>
          </a:p>
          <a:p>
            <a:pPr algn="just"/>
            <a:r>
              <a:rPr lang="en-US" sz="2700" b="1" dirty="0"/>
              <a:t>completed</a:t>
            </a:r>
          </a:p>
          <a:p>
            <a:pPr algn="just"/>
            <a:r>
              <a:rPr lang="en-US" sz="2700" b="1" dirty="0"/>
              <a:t>improved</a:t>
            </a:r>
          </a:p>
          <a:p>
            <a:pPr algn="just"/>
            <a:r>
              <a:rPr lang="en-US" sz="2700" b="1" dirty="0"/>
              <a:t>drawn</a:t>
            </a:r>
          </a:p>
          <a:p>
            <a:pPr algn="just"/>
            <a:r>
              <a:rPr lang="en-US" sz="2700" b="1" dirty="0"/>
              <a:t>checked</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34340013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a:bodyPr>
          <a:lstStyle/>
          <a:p>
            <a:pPr algn="just"/>
            <a:r>
              <a:rPr lang="en-US" sz="2400" dirty="0"/>
              <a:t>By the early thirteenth century, western Europeans had also </a:t>
            </a:r>
            <a:r>
              <a:rPr lang="en-US" sz="2400" u="sng" dirty="0"/>
              <a:t>developed </a:t>
            </a:r>
            <a:r>
              <a:rPr lang="en-US" sz="2400" dirty="0"/>
              <a:t>and put into use the magnetic compass, which helped when clouds obliterated both the Sun and the stars. Also beginning in the thirteenth century, there were new maps </a:t>
            </a:r>
            <a:r>
              <a:rPr lang="en-US" sz="2400" dirty="0">
                <a:solidFill>
                  <a:srgbClr val="FFFF00"/>
                </a:solidFill>
              </a:rPr>
              <a:t>refined</a:t>
            </a:r>
            <a:r>
              <a:rPr lang="en-US" sz="2400" dirty="0"/>
              <a:t> by </a:t>
            </a:r>
            <a:r>
              <a:rPr lang="en-US" sz="2400" u="sng" dirty="0"/>
              <a:t>precise calculation</a:t>
            </a:r>
            <a:r>
              <a:rPr lang="en-US" sz="2400" dirty="0"/>
              <a:t>s and the reports of sailors that made it possible to trace one's path </a:t>
            </a:r>
            <a:r>
              <a:rPr lang="en-US" sz="2400" u="sng" dirty="0"/>
              <a:t>with reasonable accuracy.</a:t>
            </a:r>
          </a:p>
        </p:txBody>
      </p:sp>
      <p:sp>
        <p:nvSpPr>
          <p:cNvPr id="5" name="Slide Number Placeholder 4"/>
          <p:cNvSpPr>
            <a:spLocks noGrp="1"/>
          </p:cNvSpPr>
          <p:nvPr>
            <p:ph type="sldNum" sz="quarter" idx="12"/>
          </p:nvPr>
        </p:nvSpPr>
        <p:spPr/>
        <p:txBody>
          <a:bodyPr>
            <a:normAutofit/>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62521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br>
              <a:rPr lang="en-US" dirty="0" smtClean="0"/>
            </a:br>
            <a:r>
              <a:rPr lang="en-US" dirty="0" smtClean="0"/>
              <a:t>Word 5: decline </a:t>
            </a:r>
            <a:endParaRPr lang="en-US" dirty="0"/>
          </a:p>
        </p:txBody>
      </p:sp>
      <p:sp>
        <p:nvSpPr>
          <p:cNvPr id="3" name="Content Placeholder 2"/>
          <p:cNvSpPr>
            <a:spLocks noGrp="1"/>
          </p:cNvSpPr>
          <p:nvPr>
            <p:ph idx="1"/>
          </p:nvPr>
        </p:nvSpPr>
        <p:spPr/>
        <p:txBody>
          <a:bodyPr>
            <a:normAutofit/>
          </a:bodyPr>
          <a:lstStyle/>
          <a:p>
            <a:r>
              <a:rPr lang="en-US" b="1" dirty="0" smtClean="0"/>
              <a:t>Transitive: refuse: reject: to turn down: </a:t>
            </a:r>
          </a:p>
          <a:p>
            <a:r>
              <a:rPr lang="en-US" b="1" dirty="0" smtClean="0"/>
              <a:t>Intransitive: lessen: decrease: diminish: deteriorate</a:t>
            </a:r>
          </a:p>
          <a:p>
            <a:r>
              <a:rPr lang="en-US" dirty="0"/>
              <a:t>There has been a </a:t>
            </a:r>
            <a:r>
              <a:rPr lang="en-US" b="1" dirty="0"/>
              <a:t>decline</a:t>
            </a:r>
            <a:r>
              <a:rPr lang="en-US" dirty="0"/>
              <a:t> in the size of families</a:t>
            </a:r>
            <a:r>
              <a:rPr lang="en-US" dirty="0" smtClean="0"/>
              <a:t>.</a:t>
            </a:r>
          </a:p>
          <a:p>
            <a:r>
              <a:rPr lang="en-US" b="1" dirty="0"/>
              <a:t>rapid/sharp/steep/dramatic decline</a:t>
            </a:r>
            <a:r>
              <a:rPr lang="en-US" dirty="0"/>
              <a:t>	</a:t>
            </a:r>
          </a:p>
          <a:p>
            <a:r>
              <a:rPr lang="en-US" b="1" dirty="0"/>
              <a:t>a rapid decline </a:t>
            </a:r>
            <a:r>
              <a:rPr lang="en-US" dirty="0"/>
              <a:t>in </a:t>
            </a:r>
            <a:r>
              <a:rPr lang="en-US" dirty="0" smtClean="0"/>
              <a:t>unemployment</a:t>
            </a:r>
          </a:p>
          <a:p>
            <a:r>
              <a:rPr lang="en-US" dirty="0"/>
              <a:t>Spending on information technology has </a:t>
            </a:r>
            <a:r>
              <a:rPr lang="en-US" b="1" dirty="0"/>
              <a:t>declined.</a:t>
            </a:r>
          </a:p>
          <a:p>
            <a:r>
              <a:rPr lang="en-US" dirty="0"/>
              <a:t>Car sales have </a:t>
            </a:r>
            <a:r>
              <a:rPr lang="en-US" b="1" dirty="0"/>
              <a:t>declined </a:t>
            </a:r>
            <a:r>
              <a:rPr lang="en-US" dirty="0"/>
              <a:t>by a quarter</a:t>
            </a:r>
            <a:r>
              <a:rPr lang="en-US" dirty="0" smtClean="0"/>
              <a:t>.</a:t>
            </a:r>
          </a:p>
          <a:p>
            <a:r>
              <a:rPr lang="en-US" dirty="0"/>
              <a:t>Mary </a:t>
            </a:r>
            <a:r>
              <a:rPr lang="en-US" b="1" dirty="0"/>
              <a:t>declined</a:t>
            </a:r>
            <a:r>
              <a:rPr lang="en-US" dirty="0"/>
              <a:t> Jay's invitation to dinner</a:t>
            </a:r>
            <a:r>
              <a:rPr lang="en-US" dirty="0" smtClean="0"/>
              <a:t>.</a:t>
            </a:r>
          </a:p>
          <a:p>
            <a:r>
              <a:rPr lang="en-US" dirty="0"/>
              <a:t>Her health has been </a:t>
            </a:r>
            <a:r>
              <a:rPr lang="en-US" b="1" dirty="0"/>
              <a:t>declining </a:t>
            </a:r>
            <a:r>
              <a:rPr lang="en-US" dirty="0"/>
              <a:t>progressively for several months.</a:t>
            </a:r>
          </a:p>
        </p:txBody>
      </p:sp>
      <p:sp>
        <p:nvSpPr>
          <p:cNvPr id="4" name="Slide Number Placeholder 3"/>
          <p:cNvSpPr>
            <a:spLocks noGrp="1"/>
          </p:cNvSpPr>
          <p:nvPr>
            <p:ph type="sldNum" sz="quarter" idx="12"/>
          </p:nvPr>
        </p:nvSpPr>
        <p:spPr/>
        <p:txBody>
          <a:bodyPr/>
          <a:lstStyle/>
          <a:p>
            <a:fld id="{523EFAD5-6953-4843-8B2A-DF7441DB114A}" type="slidenum">
              <a:rPr lang="en-US" smtClean="0"/>
              <a:t>24</a:t>
            </a:fld>
            <a:endParaRPr lang="en-US"/>
          </a:p>
        </p:txBody>
      </p:sp>
    </p:spTree>
    <p:extLst>
      <p:ext uri="{BB962C8B-B14F-4D97-AF65-F5344CB8AC3E}">
        <p14:creationId xmlns:p14="http://schemas.microsoft.com/office/powerpoint/2010/main" val="1270391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r>
              <a:rPr lang="en-US" b="1" dirty="0" smtClean="0"/>
              <a:t>Define the bold-faced words.</a:t>
            </a:r>
          </a:p>
          <a:p>
            <a:r>
              <a:rPr lang="en-US" dirty="0"/>
              <a:t>1. Ed asked me to run the new division for them, but I </a:t>
            </a:r>
            <a:r>
              <a:rPr lang="en-US" b="1" dirty="0"/>
              <a:t>declined</a:t>
            </a:r>
            <a:r>
              <a:rPr lang="en-US" dirty="0"/>
              <a:t>.</a:t>
            </a:r>
            <a:endParaRPr lang="en-US" dirty="0" smtClean="0"/>
          </a:p>
          <a:p>
            <a:r>
              <a:rPr lang="en-US" dirty="0"/>
              <a:t>2. The crowd gave a </a:t>
            </a:r>
            <a:r>
              <a:rPr lang="en-US" b="1" dirty="0"/>
              <a:t>spontaneous</a:t>
            </a:r>
            <a:r>
              <a:rPr lang="en-US" dirty="0"/>
              <a:t> cheer when the news was announced.</a:t>
            </a:r>
            <a:endParaRPr lang="en-US" dirty="0" smtClean="0"/>
          </a:p>
          <a:p>
            <a:r>
              <a:rPr lang="en-US" dirty="0"/>
              <a:t>3. The California state flag </a:t>
            </a:r>
            <a:r>
              <a:rPr lang="en-US" b="1" dirty="0"/>
              <a:t>depicts</a:t>
            </a:r>
            <a:r>
              <a:rPr lang="en-US" dirty="0"/>
              <a:t> a grizzly bear.</a:t>
            </a:r>
            <a:endParaRPr lang="en-US" dirty="0" smtClean="0"/>
          </a:p>
          <a:p>
            <a:r>
              <a:rPr lang="en-US" dirty="0"/>
              <a:t>4. Even </a:t>
            </a:r>
            <a:r>
              <a:rPr lang="en-US" dirty="0" smtClean="0"/>
              <a:t>an </a:t>
            </a:r>
            <a:r>
              <a:rPr lang="en-US" dirty="0"/>
              <a:t>expert would find it hard to </a:t>
            </a:r>
            <a:r>
              <a:rPr lang="en-US" b="1" dirty="0"/>
              <a:t>distinguish </a:t>
            </a:r>
            <a:r>
              <a:rPr lang="en-US" dirty="0"/>
              <a:t>between the original painting and the copy.</a:t>
            </a:r>
            <a:endParaRPr lang="en-US" dirty="0" smtClean="0"/>
          </a:p>
          <a:p>
            <a:r>
              <a:rPr lang="en-US" dirty="0" smtClean="0"/>
              <a:t>5</a:t>
            </a:r>
            <a:r>
              <a:rPr lang="en-US" dirty="0"/>
              <a:t>. Candidates must make decisions quickly, sometimes with little or </a:t>
            </a:r>
            <a:r>
              <a:rPr lang="en-US" b="1" dirty="0"/>
              <a:t>contradictory</a:t>
            </a:r>
            <a:r>
              <a:rPr lang="en-US" dirty="0"/>
              <a:t> information.</a:t>
            </a:r>
          </a:p>
        </p:txBody>
      </p:sp>
      <p:sp>
        <p:nvSpPr>
          <p:cNvPr id="4" name="Slide Number Placeholder 3"/>
          <p:cNvSpPr>
            <a:spLocks noGrp="1"/>
          </p:cNvSpPr>
          <p:nvPr>
            <p:ph type="sldNum" sz="quarter" idx="12"/>
          </p:nvPr>
        </p:nvSpPr>
        <p:spPr/>
        <p:txBody>
          <a:bodyPr/>
          <a:lstStyle/>
          <a:p>
            <a:fld id="{523EFAD5-6953-4843-8B2A-DF7441DB114A}" type="slidenum">
              <a:rPr lang="en-US" smtClean="0"/>
              <a:t>25</a:t>
            </a:fld>
            <a:endParaRPr lang="en-US"/>
          </a:p>
        </p:txBody>
      </p:sp>
    </p:spTree>
    <p:extLst>
      <p:ext uri="{BB962C8B-B14F-4D97-AF65-F5344CB8AC3E}">
        <p14:creationId xmlns:p14="http://schemas.microsoft.com/office/powerpoint/2010/main" val="11430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6: deplete</a:t>
            </a:r>
            <a:endParaRPr lang="en-US" dirty="0"/>
          </a:p>
        </p:txBody>
      </p:sp>
      <p:sp>
        <p:nvSpPr>
          <p:cNvPr id="3" name="Content Placeholder 2"/>
          <p:cNvSpPr>
            <a:spLocks noGrp="1"/>
          </p:cNvSpPr>
          <p:nvPr>
            <p:ph idx="1"/>
          </p:nvPr>
        </p:nvSpPr>
        <p:spPr/>
        <p:txBody>
          <a:bodyPr/>
          <a:lstStyle/>
          <a:p>
            <a:r>
              <a:rPr lang="en-US" b="1" dirty="0" smtClean="0"/>
              <a:t>Consume: empty: drain: lessen: reduce</a:t>
            </a:r>
          </a:p>
          <a:p>
            <a:r>
              <a:rPr lang="en-US" dirty="0"/>
              <a:t>Salmon populations have </a:t>
            </a:r>
            <a:r>
              <a:rPr lang="en-US" dirty="0" smtClean="0"/>
              <a:t>been </a:t>
            </a:r>
            <a:r>
              <a:rPr lang="en-US" b="1" dirty="0" smtClean="0"/>
              <a:t>severely </a:t>
            </a:r>
            <a:r>
              <a:rPr lang="en-US" b="1" dirty="0"/>
              <a:t>depleted</a:t>
            </a:r>
            <a:r>
              <a:rPr lang="en-US" b="1" dirty="0" smtClean="0"/>
              <a:t>.</a:t>
            </a:r>
          </a:p>
          <a:p>
            <a:r>
              <a:rPr lang="en-US" dirty="0"/>
              <a:t>CFC is just one chemical that </a:t>
            </a:r>
            <a:r>
              <a:rPr lang="en-US" b="1" dirty="0"/>
              <a:t>depletes</a:t>
            </a:r>
            <a:r>
              <a:rPr lang="en-US" dirty="0"/>
              <a:t> the ozone layer</a:t>
            </a:r>
            <a:r>
              <a:rPr lang="en-US" dirty="0" smtClean="0"/>
              <a:t>.</a:t>
            </a:r>
          </a:p>
          <a:p>
            <a:r>
              <a:rPr lang="en-US" dirty="0"/>
              <a:t>Over the last few years, rainforests have been steadily </a:t>
            </a:r>
            <a:r>
              <a:rPr lang="en-US" b="1" dirty="0"/>
              <a:t>depleted</a:t>
            </a:r>
            <a:r>
              <a:rPr lang="en-US" b="1" dirty="0" smtClean="0"/>
              <a:t>.</a:t>
            </a:r>
          </a:p>
          <a:p>
            <a:endParaRPr lang="en-US" b="1" dirty="0"/>
          </a:p>
          <a:p>
            <a:endParaRPr lang="en-US" dirty="0"/>
          </a:p>
        </p:txBody>
      </p:sp>
      <p:sp>
        <p:nvSpPr>
          <p:cNvPr id="4" name="Slide Number Placeholder 3"/>
          <p:cNvSpPr>
            <a:spLocks noGrp="1"/>
          </p:cNvSpPr>
          <p:nvPr>
            <p:ph type="sldNum" sz="quarter" idx="12"/>
          </p:nvPr>
        </p:nvSpPr>
        <p:spPr/>
        <p:txBody>
          <a:bodyPr/>
          <a:lstStyle/>
          <a:p>
            <a:fld id="{523EFAD5-6953-4843-8B2A-DF7441DB114A}" type="slidenum">
              <a:rPr lang="en-US" smtClean="0"/>
              <a:t>26</a:t>
            </a:fld>
            <a:endParaRPr lang="en-US"/>
          </a:p>
        </p:txBody>
      </p:sp>
    </p:spTree>
    <p:extLst>
      <p:ext uri="{BB962C8B-B14F-4D97-AF65-F5344CB8AC3E}">
        <p14:creationId xmlns:p14="http://schemas.microsoft.com/office/powerpoint/2010/main" val="3105713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7:abolish</a:t>
            </a:r>
            <a:endParaRPr lang="en-US" dirty="0"/>
          </a:p>
        </p:txBody>
      </p:sp>
      <p:sp>
        <p:nvSpPr>
          <p:cNvPr id="3" name="Content Placeholder 2"/>
          <p:cNvSpPr>
            <a:spLocks noGrp="1"/>
          </p:cNvSpPr>
          <p:nvPr>
            <p:ph idx="1"/>
          </p:nvPr>
        </p:nvSpPr>
        <p:spPr/>
        <p:txBody>
          <a:bodyPr/>
          <a:lstStyle/>
          <a:p>
            <a:r>
              <a:rPr lang="en-US" b="1" dirty="0" smtClean="0"/>
              <a:t>Cancel: end: eliminate: eradicate: revoke</a:t>
            </a:r>
          </a:p>
          <a:p>
            <a:r>
              <a:rPr lang="en-US" dirty="0"/>
              <a:t>Slavery was </a:t>
            </a:r>
            <a:r>
              <a:rPr lang="en-US" b="1" dirty="0"/>
              <a:t>abolished</a:t>
            </a:r>
            <a:r>
              <a:rPr lang="en-US" dirty="0"/>
              <a:t> in the US in the 19th century</a:t>
            </a:r>
            <a:r>
              <a:rPr lang="en-US" dirty="0" smtClean="0"/>
              <a:t>.</a:t>
            </a:r>
          </a:p>
          <a:p>
            <a:r>
              <a:rPr lang="en-US" dirty="0"/>
              <a:t>He served over 27 years in prison for fighting to </a:t>
            </a:r>
            <a:r>
              <a:rPr lang="en-US" b="1" dirty="0"/>
              <a:t>abolish</a:t>
            </a:r>
            <a:r>
              <a:rPr lang="en-US" dirty="0"/>
              <a:t> white-only </a:t>
            </a:r>
            <a:r>
              <a:rPr lang="en-US" b="1" dirty="0"/>
              <a:t>rule</a:t>
            </a:r>
            <a:r>
              <a:rPr lang="en-US" b="1" dirty="0" smtClean="0"/>
              <a:t>.</a:t>
            </a:r>
          </a:p>
          <a:p>
            <a:r>
              <a:rPr lang="en-US" dirty="0"/>
              <a:t>Welfare programs cannot be </a:t>
            </a:r>
            <a:r>
              <a:rPr lang="en-US" b="1" dirty="0"/>
              <a:t>abolished</a:t>
            </a:r>
            <a:r>
              <a:rPr lang="en-US" dirty="0"/>
              <a:t> that quickly</a:t>
            </a:r>
            <a:r>
              <a:rPr lang="en-US" dirty="0" smtClean="0"/>
              <a:t>.</a:t>
            </a:r>
          </a:p>
          <a:p>
            <a:r>
              <a:rPr lang="en-US" dirty="0" smtClean="0"/>
              <a:t>Demonstrations have led to the </a:t>
            </a:r>
            <a:r>
              <a:rPr lang="en-US" b="1" dirty="0" smtClean="0"/>
              <a:t>abolition </a:t>
            </a:r>
            <a:r>
              <a:rPr lang="en-US" dirty="0" smtClean="0"/>
              <a:t>of the rules.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23EFAD5-6953-4843-8B2A-DF7441DB114A}" type="slidenum">
              <a:rPr lang="en-US" smtClean="0"/>
              <a:t>27</a:t>
            </a:fld>
            <a:endParaRPr lang="en-US"/>
          </a:p>
        </p:txBody>
      </p:sp>
    </p:spTree>
    <p:extLst>
      <p:ext uri="{BB962C8B-B14F-4D97-AF65-F5344CB8AC3E}">
        <p14:creationId xmlns:p14="http://schemas.microsoft.com/office/powerpoint/2010/main" val="37013882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Grammar</a:t>
            </a:r>
            <a:br>
              <a:rPr lang="en-US" sz="2800" b="1" dirty="0" smtClean="0">
                <a:solidFill>
                  <a:srgbClr val="FF0000"/>
                </a:solidFill>
              </a:rPr>
            </a:br>
            <a:r>
              <a:rPr lang="en-US" sz="2800" b="1" dirty="0" smtClean="0">
                <a:solidFill>
                  <a:srgbClr val="FF0000"/>
                </a:solidFill>
              </a:rPr>
              <a:t>Noun </a:t>
            </a:r>
            <a:r>
              <a:rPr lang="en-US" sz="2800" b="1" dirty="0">
                <a:solidFill>
                  <a:srgbClr val="FF0000"/>
                </a:solidFill>
              </a:rPr>
              <a:t>Clause as the </a:t>
            </a:r>
            <a:r>
              <a:rPr lang="en-US" sz="2800" b="1" dirty="0" smtClean="0">
                <a:solidFill>
                  <a:srgbClr val="FF0000"/>
                </a:solidFill>
              </a:rPr>
              <a:t>Object </a:t>
            </a:r>
            <a:r>
              <a:rPr lang="en-US" sz="2800" b="1" dirty="0">
                <a:solidFill>
                  <a:srgbClr val="FF0000"/>
                </a:solidFill>
              </a:rPr>
              <a:t>of a Sentence</a:t>
            </a:r>
            <a:endParaRPr lang="en-US" sz="28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 do not know </a:t>
            </a:r>
            <a:r>
              <a:rPr lang="en-US" b="1" dirty="0" smtClean="0"/>
              <a:t>how long she was there.</a:t>
            </a:r>
          </a:p>
          <a:p>
            <a:r>
              <a:rPr lang="en-US" dirty="0" smtClean="0"/>
              <a:t>Nobody told me </a:t>
            </a:r>
            <a:r>
              <a:rPr lang="en-US" b="1" dirty="0" smtClean="0"/>
              <a:t>when they would arrive.</a:t>
            </a:r>
          </a:p>
          <a:p>
            <a:endParaRPr lang="en-US" b="1" dirty="0"/>
          </a:p>
          <a:p>
            <a:r>
              <a:rPr lang="en-US" b="1" dirty="0" smtClean="0"/>
              <a:t>To introduce the noun clause as the object of the sentence, these expressions are often used.</a:t>
            </a:r>
          </a:p>
          <a:p>
            <a:r>
              <a:rPr lang="en-US" b="1" dirty="0" smtClean="0"/>
              <a:t>I don’t know…..</a:t>
            </a:r>
          </a:p>
          <a:p>
            <a:r>
              <a:rPr lang="en-US" b="1" dirty="0" smtClean="0"/>
              <a:t>He didn’t say…..</a:t>
            </a:r>
          </a:p>
          <a:p>
            <a:r>
              <a:rPr lang="en-US" b="1" dirty="0" smtClean="0"/>
              <a:t>I didn’t ask her…..</a:t>
            </a:r>
          </a:p>
          <a:p>
            <a:r>
              <a:rPr lang="en-US" b="1" dirty="0" smtClean="0"/>
              <a:t>They didn’t explain….</a:t>
            </a:r>
          </a:p>
          <a:p>
            <a:r>
              <a:rPr lang="en-US" b="1" dirty="0" smtClean="0"/>
              <a:t>I have no idea why…</a:t>
            </a:r>
          </a:p>
          <a:p>
            <a:r>
              <a:rPr lang="en-US" b="1" dirty="0" smtClean="0"/>
              <a:t>I can’t tell you if….</a:t>
            </a:r>
          </a:p>
          <a:p>
            <a:r>
              <a:rPr lang="en-US" b="1" dirty="0" smtClean="0"/>
              <a:t>She didn’t tell me whether…..</a:t>
            </a:r>
          </a:p>
          <a:p>
            <a:endParaRPr lang="en-US" b="1" dirty="0" smtClean="0"/>
          </a:p>
          <a:p>
            <a:endParaRPr lang="en-US" dirty="0"/>
          </a:p>
        </p:txBody>
      </p:sp>
      <p:sp>
        <p:nvSpPr>
          <p:cNvPr id="4" name="Slide Number Placeholder 3"/>
          <p:cNvSpPr>
            <a:spLocks noGrp="1"/>
          </p:cNvSpPr>
          <p:nvPr>
            <p:ph type="sldNum" sz="quarter" idx="12"/>
          </p:nvPr>
        </p:nvSpPr>
        <p:spPr/>
        <p:txBody>
          <a:bodyPr/>
          <a:lstStyle/>
          <a:p>
            <a:fld id="{523EFAD5-6953-4843-8B2A-DF7441DB114A}" type="slidenum">
              <a:rPr lang="en-US" smtClean="0"/>
              <a:t>28</a:t>
            </a:fld>
            <a:endParaRPr lang="en-US"/>
          </a:p>
        </p:txBody>
      </p:sp>
    </p:spTree>
    <p:extLst>
      <p:ext uri="{BB962C8B-B14F-4D97-AF65-F5344CB8AC3E}">
        <p14:creationId xmlns:p14="http://schemas.microsoft.com/office/powerpoint/2010/main" val="16223106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Grammar</a:t>
            </a:r>
            <a:br>
              <a:rPr lang="en-US" sz="2800" b="1" dirty="0" smtClean="0">
                <a:solidFill>
                  <a:srgbClr val="FF0000"/>
                </a:solidFill>
              </a:rPr>
            </a:br>
            <a:r>
              <a:rPr lang="en-US" sz="2800" b="1" dirty="0" smtClean="0">
                <a:solidFill>
                  <a:srgbClr val="FF0000"/>
                </a:solidFill>
              </a:rPr>
              <a:t>Noun </a:t>
            </a:r>
            <a:r>
              <a:rPr lang="en-US" sz="2800" b="1" dirty="0">
                <a:solidFill>
                  <a:srgbClr val="FF0000"/>
                </a:solidFill>
              </a:rPr>
              <a:t>Clause as the Object of a </a:t>
            </a:r>
            <a:r>
              <a:rPr lang="en-US" sz="2800" b="1" dirty="0" smtClean="0">
                <a:solidFill>
                  <a:srgbClr val="FF0000"/>
                </a:solidFill>
              </a:rPr>
              <a:t>Preposition</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smtClean="0"/>
              <a:t>Everyone believes </a:t>
            </a:r>
            <a:r>
              <a:rPr lang="en-US" b="1" u="sng" dirty="0" smtClean="0"/>
              <a:t>in</a:t>
            </a:r>
            <a:r>
              <a:rPr lang="en-US" b="1" dirty="0" smtClean="0"/>
              <a:t> whatever Tony says.</a:t>
            </a:r>
          </a:p>
          <a:p>
            <a:r>
              <a:rPr lang="en-US" dirty="0" smtClean="0"/>
              <a:t>I never think </a:t>
            </a:r>
            <a:r>
              <a:rPr lang="en-US" b="1" u="sng" dirty="0" smtClean="0"/>
              <a:t>about</a:t>
            </a:r>
            <a:r>
              <a:rPr lang="en-US" b="1" dirty="0" smtClean="0"/>
              <a:t> how I will pay my bills.</a:t>
            </a:r>
          </a:p>
          <a:p>
            <a:r>
              <a:rPr lang="en-US" dirty="0" smtClean="0"/>
              <a:t>I can’t rely </a:t>
            </a:r>
            <a:r>
              <a:rPr lang="en-US" b="1" u="sng" dirty="0" smtClean="0"/>
              <a:t>on</a:t>
            </a:r>
            <a:r>
              <a:rPr lang="en-US" b="1" dirty="0" smtClean="0"/>
              <a:t> what you tell me.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23EFAD5-6953-4843-8B2A-DF7441DB114A}" type="slidenum">
              <a:rPr lang="en-US" smtClean="0"/>
              <a:t>29</a:t>
            </a:fld>
            <a:endParaRPr lang="en-US"/>
          </a:p>
        </p:txBody>
      </p:sp>
    </p:spTree>
    <p:extLst>
      <p:ext uri="{BB962C8B-B14F-4D97-AF65-F5344CB8AC3E}">
        <p14:creationId xmlns:p14="http://schemas.microsoft.com/office/powerpoint/2010/main" val="173268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Speaking QUESTION </a:t>
            </a:r>
            <a:r>
              <a:rPr lang="en-US" dirty="0"/>
              <a:t>5: Sample </a:t>
            </a:r>
            <a:r>
              <a:rPr lang="en-US" dirty="0" smtClean="0"/>
              <a:t>1</a:t>
            </a:r>
            <a:endParaRPr lang="en-US" dirty="0"/>
          </a:p>
        </p:txBody>
      </p:sp>
      <p:sp>
        <p:nvSpPr>
          <p:cNvPr id="3" name="Content Placeholder 2"/>
          <p:cNvSpPr>
            <a:spLocks noGrp="1"/>
          </p:cNvSpPr>
          <p:nvPr>
            <p:ph idx="1"/>
          </p:nvPr>
        </p:nvSpPr>
        <p:spPr/>
        <p:txBody>
          <a:bodyPr>
            <a:normAutofit/>
          </a:bodyPr>
          <a:lstStyle/>
          <a:p>
            <a:r>
              <a:rPr lang="en-US" sz="2400" dirty="0"/>
              <a:t>Listen to part of a conversation between two students.</a:t>
            </a:r>
          </a:p>
        </p:txBody>
      </p:sp>
      <p:sp>
        <p:nvSpPr>
          <p:cNvPr id="13" name="Slide Number Placeholder 12"/>
          <p:cNvSpPr>
            <a:spLocks noGrp="1"/>
          </p:cNvSpPr>
          <p:nvPr>
            <p:ph type="sldNum" sz="quarter" idx="12"/>
          </p:nvPr>
        </p:nvSpPr>
        <p:spPr/>
        <p:txBody>
          <a:bodyPr/>
          <a:lstStyle/>
          <a:p>
            <a:fld id="{C90F28D5-40BB-40B6-A0D1-681CE1003746}" type="slidenum">
              <a:rPr lang="en-US" smtClean="0"/>
              <a:pPr/>
              <a:t>3</a:t>
            </a:fld>
            <a:endParaRPr lang="en-US"/>
          </a:p>
        </p:txBody>
      </p:sp>
      <p:pic>
        <p:nvPicPr>
          <p:cNvPr id="7170" name="Picture 2" descr="H:\Classified Books\iBT\cambridge iBT Software\assets\test7\images\7S5P2.jpg"/>
          <p:cNvPicPr>
            <a:picLocks noChangeAspect="1" noChangeArrowheads="1"/>
          </p:cNvPicPr>
          <p:nvPr/>
        </p:nvPicPr>
        <p:blipFill>
          <a:blip r:embed="rId7"/>
          <a:srcRect/>
          <a:stretch>
            <a:fillRect/>
          </a:stretch>
        </p:blipFill>
        <p:spPr bwMode="auto">
          <a:xfrm>
            <a:off x="6197600" y="3505200"/>
            <a:ext cx="3708400"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VC105035_a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17413" y="3200400"/>
            <a:ext cx="609600" cy="609600"/>
          </a:xfrm>
          <a:prstGeom prst="rect">
            <a:avLst/>
          </a:prstGeom>
        </p:spPr>
      </p:pic>
      <p:pic>
        <p:nvPicPr>
          <p:cNvPr id="5" name="VC105035_a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716107" y="3200400"/>
            <a:ext cx="609600" cy="609600"/>
          </a:xfrm>
          <a:prstGeom prst="rect">
            <a:avLst/>
          </a:prstGeom>
        </p:spPr>
      </p:pic>
    </p:spTree>
    <p:extLst>
      <p:ext uri="{BB962C8B-B14F-4D97-AF65-F5344CB8AC3E}">
        <p14:creationId xmlns:p14="http://schemas.microsoft.com/office/powerpoint/2010/main" val="2031227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645" fill="hold"/>
                                        <p:tgtEl>
                                          <p:spTgt spid="4"/>
                                        </p:tgtEl>
                                      </p:cBhvr>
                                    </p:cmd>
                                  </p:childTnLst>
                                </p:cTn>
                              </p:par>
                            </p:childTnLst>
                          </p:cTn>
                        </p:par>
                      </p:childTnLst>
                    </p:cTn>
                  </p:par>
                </p:childTnLst>
              </p:cTn>
              <p:nextCondLst>
                <p:cond evt="onClick" delay="0">
                  <p:tgtEl>
                    <p:spTgt spid="4"/>
                  </p:tgtEl>
                </p:cond>
              </p:nextCondLst>
            </p:seq>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74531" fill="hold"/>
                                        <p:tgtEl>
                                          <p:spTgt spid="5"/>
                                        </p:tgtEl>
                                      </p:cBhvr>
                                    </p:cmd>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Grammar: </a:t>
            </a:r>
            <a:br>
              <a:rPr lang="en-US" sz="2800" b="1" dirty="0" smtClean="0">
                <a:solidFill>
                  <a:srgbClr val="FF0000"/>
                </a:solidFill>
              </a:rPr>
            </a:br>
            <a:r>
              <a:rPr lang="en-US" sz="2800" b="1" dirty="0" smtClean="0">
                <a:solidFill>
                  <a:srgbClr val="FF0000"/>
                </a:solidFill>
              </a:rPr>
              <a:t>Noun </a:t>
            </a:r>
            <a:r>
              <a:rPr lang="en-US" sz="2800" b="1" dirty="0">
                <a:solidFill>
                  <a:srgbClr val="FF0000"/>
                </a:solidFill>
              </a:rPr>
              <a:t>Clause as </a:t>
            </a:r>
            <a:r>
              <a:rPr lang="en-US" sz="2800" b="1" dirty="0" smtClean="0">
                <a:solidFill>
                  <a:srgbClr val="FF0000"/>
                </a:solidFill>
              </a:rPr>
              <a:t>Adjective Complement</a:t>
            </a:r>
            <a:endParaRPr lang="en-US" sz="28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 am sure </a:t>
            </a:r>
            <a:r>
              <a:rPr lang="en-US" b="1" dirty="0" smtClean="0"/>
              <a:t>that he’ll succeed.</a:t>
            </a:r>
          </a:p>
          <a:p>
            <a:r>
              <a:rPr lang="en-US" dirty="0" smtClean="0"/>
              <a:t>I am convinced </a:t>
            </a:r>
            <a:r>
              <a:rPr lang="en-US" b="1" dirty="0" smtClean="0"/>
              <a:t>that she’s unhappy.</a:t>
            </a:r>
          </a:p>
          <a:p>
            <a:r>
              <a:rPr lang="en-US" b="1" dirty="0" smtClean="0"/>
              <a:t>Subject+ Verb+ (that)+ Noun clause</a:t>
            </a:r>
          </a:p>
          <a:p>
            <a:r>
              <a:rPr lang="en-US" b="1" dirty="0" smtClean="0"/>
              <a:t>We are aware that……</a:t>
            </a:r>
          </a:p>
          <a:p>
            <a:r>
              <a:rPr lang="en-US" b="1" dirty="0" smtClean="0"/>
              <a:t>I am sure that….</a:t>
            </a:r>
          </a:p>
          <a:p>
            <a:r>
              <a:rPr lang="en-US" b="1" dirty="0" smtClean="0"/>
              <a:t>He is certain that…..</a:t>
            </a:r>
          </a:p>
          <a:p>
            <a:r>
              <a:rPr lang="en-US" b="1" dirty="0" smtClean="0"/>
              <a:t>I am positive that…..</a:t>
            </a:r>
          </a:p>
          <a:p>
            <a:r>
              <a:rPr lang="en-US" b="1" dirty="0" smtClean="0"/>
              <a:t>She is confident that…..</a:t>
            </a:r>
          </a:p>
          <a:p>
            <a:r>
              <a:rPr lang="en-US" b="1" dirty="0" smtClean="0"/>
              <a:t>I am afraid that…..</a:t>
            </a:r>
            <a:endParaRPr lang="en-US" b="1" dirty="0"/>
          </a:p>
        </p:txBody>
      </p:sp>
      <p:sp>
        <p:nvSpPr>
          <p:cNvPr id="4" name="Slide Number Placeholder 3"/>
          <p:cNvSpPr>
            <a:spLocks noGrp="1"/>
          </p:cNvSpPr>
          <p:nvPr>
            <p:ph type="sldNum" sz="quarter" idx="12"/>
          </p:nvPr>
        </p:nvSpPr>
        <p:spPr/>
        <p:txBody>
          <a:bodyPr/>
          <a:lstStyle/>
          <a:p>
            <a:fld id="{523EFAD5-6953-4843-8B2A-DF7441DB114A}" type="slidenum">
              <a:rPr lang="en-US" smtClean="0"/>
              <a:t>30</a:t>
            </a:fld>
            <a:endParaRPr lang="en-US"/>
          </a:p>
        </p:txBody>
      </p:sp>
    </p:spTree>
    <p:extLst>
      <p:ext uri="{BB962C8B-B14F-4D97-AF65-F5344CB8AC3E}">
        <p14:creationId xmlns:p14="http://schemas.microsoft.com/office/powerpoint/2010/main" val="2986695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-ever Words in Noun Clauses</a:t>
            </a:r>
            <a:endParaRPr lang="en-US" b="1" dirty="0"/>
          </a:p>
        </p:txBody>
      </p:sp>
      <p:sp>
        <p:nvSpPr>
          <p:cNvPr id="3" name="Content Placeholder 2"/>
          <p:cNvSpPr>
            <a:spLocks noGrp="1"/>
          </p:cNvSpPr>
          <p:nvPr>
            <p:ph idx="1"/>
          </p:nvPr>
        </p:nvSpPr>
        <p:spPr/>
        <p:txBody>
          <a:bodyPr/>
          <a:lstStyle/>
          <a:p>
            <a:r>
              <a:rPr lang="en-US" dirty="0" smtClean="0"/>
              <a:t>Whoever-Whomever- Whichever- Whenever- However</a:t>
            </a:r>
          </a:p>
          <a:p>
            <a:r>
              <a:rPr lang="en-US" b="1" u="sng" dirty="0" smtClean="0"/>
              <a:t>Whoever </a:t>
            </a:r>
            <a:r>
              <a:rPr lang="en-US" b="1" dirty="0" smtClean="0"/>
              <a:t>does the assignment </a:t>
            </a:r>
            <a:r>
              <a:rPr lang="en-US" dirty="0" smtClean="0"/>
              <a:t>will be praised.</a:t>
            </a:r>
          </a:p>
          <a:p>
            <a:r>
              <a:rPr lang="en-US" dirty="0" smtClean="0"/>
              <a:t>I will invite </a:t>
            </a:r>
            <a:r>
              <a:rPr lang="en-US" b="1" u="sng" dirty="0" smtClean="0"/>
              <a:t>whomever</a:t>
            </a:r>
            <a:r>
              <a:rPr lang="en-US" b="1" dirty="0" smtClean="0"/>
              <a:t> you like.</a:t>
            </a:r>
          </a:p>
          <a:p>
            <a:r>
              <a:rPr lang="en-US" b="1" u="sng" dirty="0" smtClean="0"/>
              <a:t>However </a:t>
            </a:r>
            <a:r>
              <a:rPr lang="en-US" b="1" dirty="0" smtClean="0"/>
              <a:t>you cook the meat </a:t>
            </a:r>
            <a:r>
              <a:rPr lang="en-US" dirty="0" smtClean="0"/>
              <a:t>is all right with me.</a:t>
            </a:r>
          </a:p>
          <a:p>
            <a:r>
              <a:rPr lang="en-US" dirty="0" smtClean="0"/>
              <a:t>You should do </a:t>
            </a:r>
            <a:r>
              <a:rPr lang="en-US" b="1" dirty="0" smtClean="0"/>
              <a:t>whatever seems best to tackle the problem.</a:t>
            </a:r>
          </a:p>
          <a:p>
            <a:endParaRPr lang="en-US" dirty="0" smtClean="0"/>
          </a:p>
          <a:p>
            <a:endParaRPr lang="en-US" b="1" dirty="0"/>
          </a:p>
        </p:txBody>
      </p:sp>
      <p:sp>
        <p:nvSpPr>
          <p:cNvPr id="4" name="Slide Number Placeholder 3"/>
          <p:cNvSpPr>
            <a:spLocks noGrp="1"/>
          </p:cNvSpPr>
          <p:nvPr>
            <p:ph type="sldNum" sz="quarter" idx="12"/>
          </p:nvPr>
        </p:nvSpPr>
        <p:spPr/>
        <p:txBody>
          <a:bodyPr/>
          <a:lstStyle/>
          <a:p>
            <a:fld id="{523EFAD5-6953-4843-8B2A-DF7441DB114A}" type="slidenum">
              <a:rPr lang="en-US" smtClean="0"/>
              <a:t>31</a:t>
            </a:fld>
            <a:endParaRPr lang="en-US"/>
          </a:p>
        </p:txBody>
      </p:sp>
    </p:spTree>
    <p:extLst>
      <p:ext uri="{BB962C8B-B14F-4D97-AF65-F5344CB8AC3E}">
        <p14:creationId xmlns:p14="http://schemas.microsoft.com/office/powerpoint/2010/main" val="791372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Subjunctive Verbs</a:t>
            </a:r>
          </a:p>
        </p:txBody>
      </p:sp>
      <p:sp>
        <p:nvSpPr>
          <p:cNvPr id="3" name="Content Placeholder 2"/>
          <p:cNvSpPr>
            <a:spLocks noGrp="1"/>
          </p:cNvSpPr>
          <p:nvPr>
            <p:ph idx="1"/>
          </p:nvPr>
        </p:nvSpPr>
        <p:spPr/>
        <p:txBody>
          <a:bodyPr/>
          <a:lstStyle/>
          <a:p>
            <a:r>
              <a:rPr lang="en-US" dirty="0" smtClean="0"/>
              <a:t>The doctor advised </a:t>
            </a:r>
            <a:r>
              <a:rPr lang="en-US" b="1" dirty="0" smtClean="0"/>
              <a:t>that she</a:t>
            </a:r>
            <a:r>
              <a:rPr lang="en-US" b="1" u="sng" dirty="0" smtClean="0"/>
              <a:t> remain </a:t>
            </a:r>
            <a:r>
              <a:rPr lang="en-US" b="1" dirty="0" smtClean="0"/>
              <a:t>in the hospital.</a:t>
            </a:r>
          </a:p>
          <a:p>
            <a:r>
              <a:rPr lang="en-US" dirty="0" smtClean="0"/>
              <a:t>She recommended </a:t>
            </a:r>
            <a:r>
              <a:rPr lang="en-US" b="1" dirty="0" smtClean="0"/>
              <a:t>that he </a:t>
            </a:r>
            <a:r>
              <a:rPr lang="en-US" b="1" u="sng" dirty="0" smtClean="0"/>
              <a:t>return</a:t>
            </a:r>
            <a:r>
              <a:rPr lang="en-US" b="1" dirty="0" smtClean="0"/>
              <a:t> in the morning. </a:t>
            </a:r>
          </a:p>
          <a:p>
            <a:r>
              <a:rPr lang="en-US" dirty="0" smtClean="0"/>
              <a:t>She suggested </a:t>
            </a:r>
            <a:r>
              <a:rPr lang="en-US" b="1" dirty="0" smtClean="0"/>
              <a:t>that he </a:t>
            </a:r>
            <a:r>
              <a:rPr lang="en-US" b="1" u="sng" dirty="0" smtClean="0"/>
              <a:t>be</a:t>
            </a:r>
            <a:r>
              <a:rPr lang="en-US" b="1" dirty="0" smtClean="0"/>
              <a:t> punctual.</a:t>
            </a:r>
          </a:p>
          <a:p>
            <a:r>
              <a:rPr lang="en-US" dirty="0" smtClean="0"/>
              <a:t>He proposed </a:t>
            </a:r>
            <a:r>
              <a:rPr lang="en-US" b="1" dirty="0" smtClean="0"/>
              <a:t>that we </a:t>
            </a:r>
            <a:r>
              <a:rPr lang="en-US" b="1" u="sng" dirty="0" smtClean="0"/>
              <a:t>not work </a:t>
            </a:r>
            <a:r>
              <a:rPr lang="en-US" b="1" dirty="0" smtClean="0"/>
              <a:t>on that project.</a:t>
            </a:r>
          </a:p>
          <a:p>
            <a:endParaRPr lang="en-US" b="1" dirty="0"/>
          </a:p>
          <a:p>
            <a:r>
              <a:rPr lang="en-US" dirty="0" smtClean="0"/>
              <a:t>He advised </a:t>
            </a:r>
            <a:r>
              <a:rPr lang="en-US" b="1" dirty="0" smtClean="0"/>
              <a:t>that Sheila </a:t>
            </a:r>
            <a:r>
              <a:rPr lang="en-US" b="1" u="sng" dirty="0" smtClean="0"/>
              <a:t>should remain </a:t>
            </a:r>
            <a:r>
              <a:rPr lang="en-US" b="1" dirty="0" smtClean="0"/>
              <a:t>in hospital. (Informal)</a:t>
            </a:r>
          </a:p>
          <a:p>
            <a:endParaRPr lang="en-US" b="1" u="sng" dirty="0" smtClean="0"/>
          </a:p>
          <a:p>
            <a:r>
              <a:rPr lang="en-US" b="1" dirty="0" smtClean="0"/>
              <a:t>ALSO&gt;&gt; </a:t>
            </a:r>
            <a:r>
              <a:rPr lang="en-US" b="1" u="sng" dirty="0" smtClean="0"/>
              <a:t>It is important that </a:t>
            </a:r>
            <a:r>
              <a:rPr lang="en-US" b="1" dirty="0" smtClean="0"/>
              <a:t>he </a:t>
            </a:r>
            <a:r>
              <a:rPr lang="en-US" b="1" u="sng" dirty="0" smtClean="0"/>
              <a:t>do </a:t>
            </a:r>
            <a:r>
              <a:rPr lang="en-US" b="1" dirty="0" smtClean="0"/>
              <a:t>the class activities regularly.</a:t>
            </a:r>
            <a:endParaRPr lang="en-US" b="1" dirty="0"/>
          </a:p>
        </p:txBody>
      </p:sp>
      <p:sp>
        <p:nvSpPr>
          <p:cNvPr id="4" name="Slide Number Placeholder 3"/>
          <p:cNvSpPr>
            <a:spLocks noGrp="1"/>
          </p:cNvSpPr>
          <p:nvPr>
            <p:ph type="sldNum" sz="quarter" idx="12"/>
          </p:nvPr>
        </p:nvSpPr>
        <p:spPr/>
        <p:txBody>
          <a:bodyPr/>
          <a:lstStyle/>
          <a:p>
            <a:fld id="{523EFAD5-6953-4843-8B2A-DF7441DB114A}" type="slidenum">
              <a:rPr lang="en-US" smtClean="0"/>
              <a:t>32</a:t>
            </a:fld>
            <a:endParaRPr lang="en-US"/>
          </a:p>
        </p:txBody>
      </p:sp>
    </p:spTree>
    <p:extLst>
      <p:ext uri="{BB962C8B-B14F-4D97-AF65-F5344CB8AC3E}">
        <p14:creationId xmlns:p14="http://schemas.microsoft.com/office/powerpoint/2010/main" val="876558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QUESTION 5: Sample 1</a:t>
            </a:r>
          </a:p>
        </p:txBody>
      </p:sp>
      <p:sp>
        <p:nvSpPr>
          <p:cNvPr id="3" name="Content Placeholder 2"/>
          <p:cNvSpPr>
            <a:spLocks noGrp="1"/>
          </p:cNvSpPr>
          <p:nvPr>
            <p:ph idx="1"/>
          </p:nvPr>
        </p:nvSpPr>
        <p:spPr/>
        <p:txBody>
          <a:bodyPr>
            <a:normAutofit/>
          </a:bodyPr>
          <a:lstStyle/>
          <a:p>
            <a:pPr algn="just"/>
            <a:r>
              <a:rPr lang="en-US" sz="2400" dirty="0"/>
              <a:t>The students are discussing a problem and two possible solutions. Briefly describe the problem then state which of the two solutions you recommend and explain why.</a:t>
            </a:r>
          </a:p>
          <a:p>
            <a:pPr algn="just"/>
            <a:endParaRPr lang="en-US" sz="2400" dirty="0"/>
          </a:p>
          <a:p>
            <a:pPr algn="just"/>
            <a:endParaRPr lang="en-US" sz="2400" dirty="0"/>
          </a:p>
          <a:p>
            <a:pPr algn="just"/>
            <a:r>
              <a:rPr lang="en-US" sz="2400" dirty="0"/>
              <a:t>Preparation Time: 20 Seconds</a:t>
            </a:r>
          </a:p>
          <a:p>
            <a:pPr algn="just"/>
            <a:r>
              <a:rPr lang="en-US" sz="2400" dirty="0"/>
              <a:t>Response Time: 60 Seconds</a:t>
            </a:r>
          </a:p>
          <a:p>
            <a:endParaRPr lang="en-US" sz="2400" dirty="0"/>
          </a:p>
        </p:txBody>
      </p:sp>
      <p:sp>
        <p:nvSpPr>
          <p:cNvPr id="8" name="Slide Number Placeholder 7"/>
          <p:cNvSpPr>
            <a:spLocks noGrp="1"/>
          </p:cNvSpPr>
          <p:nvPr>
            <p:ph type="sldNum" sz="quarter" idx="12"/>
          </p:nvPr>
        </p:nvSpPr>
        <p:spPr/>
        <p:txBody>
          <a:bodyPr/>
          <a:lstStyle/>
          <a:p>
            <a:fld id="{C90F28D5-40BB-40B6-A0D1-681CE1003746}" type="slidenum">
              <a:rPr lang="en-US" smtClean="0"/>
              <a:pPr/>
              <a:t>4</a:t>
            </a:fld>
            <a:endParaRPr lang="en-US"/>
          </a:p>
        </p:txBody>
      </p:sp>
      <p:pic>
        <p:nvPicPr>
          <p:cNvPr id="4" name="VC105035_a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69887" y="3609264"/>
            <a:ext cx="609600" cy="609600"/>
          </a:xfrm>
          <a:prstGeom prst="rect">
            <a:avLst/>
          </a:prstGeom>
        </p:spPr>
      </p:pic>
    </p:spTree>
    <p:extLst>
      <p:ext uri="{BB962C8B-B14F-4D97-AF65-F5344CB8AC3E}">
        <p14:creationId xmlns:p14="http://schemas.microsoft.com/office/powerpoint/2010/main" val="2118568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898"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QUESTION 5: Sample 1</a:t>
            </a:r>
          </a:p>
        </p:txBody>
      </p:sp>
      <p:sp>
        <p:nvSpPr>
          <p:cNvPr id="3" name="Content Placeholder 2"/>
          <p:cNvSpPr>
            <a:spLocks noGrp="1"/>
          </p:cNvSpPr>
          <p:nvPr>
            <p:ph idx="1"/>
          </p:nvPr>
        </p:nvSpPr>
        <p:spPr/>
        <p:txBody>
          <a:bodyPr>
            <a:normAutofit fontScale="92500" lnSpcReduction="10000"/>
          </a:bodyPr>
          <a:lstStyle/>
          <a:p>
            <a:pPr algn="just"/>
            <a:r>
              <a:rPr lang="en-US" dirty="0" smtClean="0"/>
              <a:t>A Sample Response</a:t>
            </a:r>
          </a:p>
          <a:p>
            <a:pPr algn="just"/>
            <a:r>
              <a:rPr lang="en-US" sz="3200" b="1" dirty="0" smtClean="0"/>
              <a:t>The </a:t>
            </a:r>
            <a:r>
              <a:rPr lang="en-US" sz="3200" b="1" dirty="0"/>
              <a:t>man’s problem is that he doesn’t understand the formulas and functions in the calculus class. To make the matters worse, the final exam is at hand.</a:t>
            </a:r>
          </a:p>
          <a:p>
            <a:pPr algn="just"/>
            <a:r>
              <a:rPr lang="en-US" sz="3200" b="1" dirty="0"/>
              <a:t>(10-15 Sec)</a:t>
            </a:r>
          </a:p>
          <a:p>
            <a:pPr algn="just"/>
            <a:r>
              <a:rPr lang="en-US" sz="3200" b="1" dirty="0"/>
              <a:t>The woman suggests that he either take a tutor in the math building or form a study group. (10-15 sec)</a:t>
            </a:r>
          </a:p>
        </p:txBody>
      </p:sp>
      <p:sp>
        <p:nvSpPr>
          <p:cNvPr id="6" name="Slide Number Placeholder 5"/>
          <p:cNvSpPr>
            <a:spLocks noGrp="1"/>
          </p:cNvSpPr>
          <p:nvPr>
            <p:ph type="sldNum" sz="quarter" idx="12"/>
          </p:nvPr>
        </p:nvSpPr>
        <p:spPr/>
        <p:txBody>
          <a:bodyPr/>
          <a:lstStyle/>
          <a:p>
            <a:fld id="{C90F28D5-40BB-40B6-A0D1-681CE1003746}" type="slidenum">
              <a:rPr lang="en-US" smtClean="0"/>
              <a:pPr/>
              <a:t>5</a:t>
            </a:fld>
            <a:endParaRPr lang="en-US"/>
          </a:p>
        </p:txBody>
      </p:sp>
    </p:spTree>
    <p:extLst>
      <p:ext uri="{BB962C8B-B14F-4D97-AF65-F5344CB8AC3E}">
        <p14:creationId xmlns:p14="http://schemas.microsoft.com/office/powerpoint/2010/main" val="39392207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QUESTION 5: Sample 1</a:t>
            </a:r>
          </a:p>
        </p:txBody>
      </p:sp>
      <p:sp>
        <p:nvSpPr>
          <p:cNvPr id="6" name="Slide Number Placeholder 5"/>
          <p:cNvSpPr>
            <a:spLocks noGrp="1"/>
          </p:cNvSpPr>
          <p:nvPr>
            <p:ph type="sldNum" sz="quarter" idx="12"/>
          </p:nvPr>
        </p:nvSpPr>
        <p:spPr/>
        <p:txBody>
          <a:bodyPr/>
          <a:lstStyle/>
          <a:p>
            <a:fld id="{C90F28D5-40BB-40B6-A0D1-681CE1003746}" type="slidenum">
              <a:rPr lang="en-US" smtClean="0"/>
              <a:pPr/>
              <a:t>6</a:t>
            </a:fld>
            <a:endParaRPr lang="en-US"/>
          </a:p>
        </p:txBody>
      </p:sp>
      <p:sp>
        <p:nvSpPr>
          <p:cNvPr id="5" name="Content Placeholder 4"/>
          <p:cNvSpPr>
            <a:spLocks noGrp="1"/>
          </p:cNvSpPr>
          <p:nvPr>
            <p:ph idx="1"/>
          </p:nvPr>
        </p:nvSpPr>
        <p:spPr/>
        <p:txBody>
          <a:bodyPr>
            <a:noAutofit/>
          </a:bodyPr>
          <a:lstStyle/>
          <a:p>
            <a:pPr algn="just"/>
            <a:r>
              <a:rPr lang="en-US" sz="2800" b="1" dirty="0"/>
              <a:t>If I were the man, I would choose the first solution. The second solution is not good because forming a study group is a big waste of time; as the man says usually group members end up talking about irrelevant points. Although taking a tutor is costly, the man can be sure that  PhD students are knowledgeable enough to help him with the materials and the final exam. </a:t>
            </a:r>
          </a:p>
        </p:txBody>
      </p:sp>
    </p:spTree>
    <p:extLst>
      <p:ext uri="{BB962C8B-B14F-4D97-AF65-F5344CB8AC3E}">
        <p14:creationId xmlns:p14="http://schemas.microsoft.com/office/powerpoint/2010/main" val="2187049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Question Types</a:t>
            </a:r>
            <a:endParaRPr lang="en-US" dirty="0"/>
          </a:p>
        </p:txBody>
      </p:sp>
      <p:graphicFrame>
        <p:nvGraphicFramePr>
          <p:cNvPr id="5" name="Content Placeholder 4"/>
          <p:cNvGraphicFramePr>
            <a:graphicFrameLocks noGrp="1"/>
          </p:cNvGraphicFramePr>
          <p:nvPr>
            <p:ph idx="1"/>
            <p:extLst/>
          </p:nvPr>
        </p:nvGraphicFramePr>
        <p:xfrm>
          <a:off x="2470150" y="1828800"/>
          <a:ext cx="6446838" cy="2623464"/>
        </p:xfrm>
        <a:graphic>
          <a:graphicData uri="http://schemas.openxmlformats.org/drawingml/2006/table">
            <a:tbl>
              <a:tblPr firstRow="1" bandRow="1">
                <a:tableStyleId>{073A0DAA-6AF3-43AB-8588-CEC1D06C72B9}</a:tableStyleId>
              </a:tblPr>
              <a:tblGrid>
                <a:gridCol w="3223419">
                  <a:extLst>
                    <a:ext uri="{9D8B030D-6E8A-4147-A177-3AD203B41FA5}">
                      <a16:colId xmlns:a16="http://schemas.microsoft.com/office/drawing/2014/main" val="20000"/>
                    </a:ext>
                  </a:extLst>
                </a:gridCol>
                <a:gridCol w="3223419">
                  <a:extLst>
                    <a:ext uri="{9D8B030D-6E8A-4147-A177-3AD203B41FA5}">
                      <a16:colId xmlns:a16="http://schemas.microsoft.com/office/drawing/2014/main" val="20001"/>
                    </a:ext>
                  </a:extLst>
                </a:gridCol>
              </a:tblGrid>
              <a:tr h="561696">
                <a:tc>
                  <a:txBody>
                    <a:bodyPr/>
                    <a:lstStyle/>
                    <a:p>
                      <a:pPr algn="ctr"/>
                      <a:r>
                        <a:rPr lang="en-US" sz="2400" dirty="0" smtClean="0"/>
                        <a:t>COMPREHENSION</a:t>
                      </a:r>
                      <a:endParaRPr lang="en-US" sz="2400" dirty="0"/>
                    </a:p>
                  </a:txBody>
                  <a:tcPr marL="78942" marR="78942"/>
                </a:tc>
                <a:tc>
                  <a:txBody>
                    <a:bodyPr/>
                    <a:lstStyle/>
                    <a:p>
                      <a:pPr algn="ctr"/>
                      <a:r>
                        <a:rPr lang="en-US" sz="2400" dirty="0" smtClean="0"/>
                        <a:t>PRACTICAL</a:t>
                      </a:r>
                      <a:r>
                        <a:rPr lang="en-US" sz="2400" baseline="0" dirty="0" smtClean="0"/>
                        <a:t> UNDERSTANDING</a:t>
                      </a:r>
                      <a:endParaRPr lang="en-US" sz="2400" dirty="0"/>
                    </a:p>
                  </a:txBody>
                  <a:tcPr marL="78942" marR="78942"/>
                </a:tc>
                <a:extLst>
                  <a:ext uri="{0D108BD9-81ED-4DB2-BD59-A6C34878D82A}">
                    <a16:rowId xmlns:a16="http://schemas.microsoft.com/office/drawing/2014/main" val="10000"/>
                  </a:ext>
                </a:extLst>
              </a:tr>
              <a:tr h="1800504">
                <a:tc>
                  <a:txBody>
                    <a:bodyPr/>
                    <a:lstStyle/>
                    <a:p>
                      <a:pPr algn="ctr"/>
                      <a:r>
                        <a:rPr lang="en-US" sz="2400" dirty="0" smtClean="0"/>
                        <a:t>Main Idea</a:t>
                      </a:r>
                    </a:p>
                    <a:p>
                      <a:pPr algn="ctr"/>
                      <a:r>
                        <a:rPr lang="en-US" sz="2400" dirty="0" smtClean="0"/>
                        <a:t>Detail</a:t>
                      </a:r>
                    </a:p>
                    <a:p>
                      <a:pPr algn="ctr"/>
                      <a:r>
                        <a:rPr lang="en-US" sz="2400" dirty="0" smtClean="0"/>
                        <a:t>Inference </a:t>
                      </a:r>
                    </a:p>
                    <a:p>
                      <a:pPr algn="ctr"/>
                      <a:r>
                        <a:rPr lang="en-US" sz="2400" dirty="0" smtClean="0"/>
                        <a:t>Content Questions</a:t>
                      </a:r>
                    </a:p>
                  </a:txBody>
                  <a:tcPr marL="78942" marR="78942"/>
                </a:tc>
                <a:tc>
                  <a:txBody>
                    <a:bodyPr/>
                    <a:lstStyle/>
                    <a:p>
                      <a:pPr algn="ctr"/>
                      <a:r>
                        <a:rPr lang="en-US" sz="2400" dirty="0" smtClean="0"/>
                        <a:t>Attitude </a:t>
                      </a:r>
                    </a:p>
                    <a:p>
                      <a:pPr algn="ctr"/>
                      <a:r>
                        <a:rPr lang="en-US" sz="2400" dirty="0" smtClean="0"/>
                        <a:t>Purpose</a:t>
                      </a:r>
                      <a:r>
                        <a:rPr lang="en-US" sz="2400" baseline="0" dirty="0" smtClean="0"/>
                        <a:t> (Function)</a:t>
                      </a:r>
                    </a:p>
                    <a:p>
                      <a:pPr algn="ctr"/>
                      <a:r>
                        <a:rPr lang="en-US" sz="2400" baseline="0" dirty="0" smtClean="0"/>
                        <a:t>Organization</a:t>
                      </a:r>
                    </a:p>
                    <a:p>
                      <a:pPr algn="ctr"/>
                      <a:endParaRPr lang="en-US" sz="2400" dirty="0"/>
                    </a:p>
                  </a:txBody>
                  <a:tcPr marL="78942" marR="78942"/>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p:txBody>
          <a:bodyPr/>
          <a:lstStyle/>
          <a:p>
            <a:fld id="{C90F28D5-40BB-40B6-A0D1-681CE1003746}" type="slidenum">
              <a:rPr lang="en-US" smtClean="0"/>
              <a:pPr/>
              <a:t>7</a:t>
            </a:fld>
            <a:endParaRPr lang="en-US"/>
          </a:p>
        </p:txBody>
      </p:sp>
    </p:spTree>
    <p:extLst>
      <p:ext uri="{BB962C8B-B14F-4D97-AF65-F5344CB8AC3E}">
        <p14:creationId xmlns:p14="http://schemas.microsoft.com/office/powerpoint/2010/main" val="1802230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Main Idea Questions</a:t>
            </a:r>
            <a:endParaRPr lang="en-US" dirty="0"/>
          </a:p>
        </p:txBody>
      </p:sp>
      <p:sp>
        <p:nvSpPr>
          <p:cNvPr id="3" name="Content Placeholder 2"/>
          <p:cNvSpPr>
            <a:spLocks noGrp="1"/>
          </p:cNvSpPr>
          <p:nvPr>
            <p:ph idx="1"/>
          </p:nvPr>
        </p:nvSpPr>
        <p:spPr/>
        <p:txBody>
          <a:bodyPr>
            <a:normAutofit/>
          </a:bodyPr>
          <a:lstStyle/>
          <a:p>
            <a:pPr algn="just"/>
            <a:r>
              <a:rPr lang="en-US" sz="2400" dirty="0"/>
              <a:t>The first question </a:t>
            </a:r>
          </a:p>
          <a:p>
            <a:pPr algn="just"/>
            <a:r>
              <a:rPr lang="en-US" sz="2400" dirty="0"/>
              <a:t>Gist of the listening</a:t>
            </a:r>
          </a:p>
          <a:p>
            <a:pPr algn="just"/>
            <a:r>
              <a:rPr lang="en-US" sz="2400" b="1" dirty="0">
                <a:solidFill>
                  <a:srgbClr val="FFFF00"/>
                </a:solidFill>
              </a:rPr>
              <a:t>The purpose of conversation:</a:t>
            </a:r>
          </a:p>
          <a:p>
            <a:pPr algn="just"/>
            <a:r>
              <a:rPr lang="en-US" sz="2400" dirty="0"/>
              <a:t>Asking for help on a problem</a:t>
            </a:r>
          </a:p>
          <a:p>
            <a:pPr algn="just"/>
            <a:r>
              <a:rPr lang="en-US" sz="2400" dirty="0"/>
              <a:t>Becoming familiar with campus policies</a:t>
            </a:r>
          </a:p>
          <a:p>
            <a:pPr algn="just"/>
            <a:r>
              <a:rPr lang="en-US" sz="2400" b="1" dirty="0">
                <a:solidFill>
                  <a:srgbClr val="FFFF00"/>
                </a:solidFill>
              </a:rPr>
              <a:t>The purpose of lectures/discussions:</a:t>
            </a:r>
          </a:p>
          <a:p>
            <a:pPr algn="just"/>
            <a:r>
              <a:rPr lang="en-US" sz="2400" dirty="0"/>
              <a:t>To define, to talk about causes/ effects, compare, contrast, refute, describe, classify, etc.</a:t>
            </a:r>
          </a:p>
          <a:p>
            <a:pPr algn="just"/>
            <a:endParaRPr lang="en-US" sz="2400" dirty="0"/>
          </a:p>
        </p:txBody>
      </p:sp>
      <p:sp>
        <p:nvSpPr>
          <p:cNvPr id="5" name="Slide Number Placeholder 4"/>
          <p:cNvSpPr>
            <a:spLocks noGrp="1"/>
          </p:cNvSpPr>
          <p:nvPr>
            <p:ph type="sldNum" sz="quarter" idx="12"/>
          </p:nvPr>
        </p:nvSpPr>
        <p:spPr/>
        <p:txBody>
          <a:bodyPr/>
          <a:lstStyle/>
          <a:p>
            <a:fld id="{C90F28D5-40BB-40B6-A0D1-681CE1003746}" type="slidenum">
              <a:rPr lang="en-US" smtClean="0"/>
              <a:pPr/>
              <a:t>8</a:t>
            </a:fld>
            <a:endParaRPr lang="en-US"/>
          </a:p>
        </p:txBody>
      </p:sp>
    </p:spTree>
    <p:extLst>
      <p:ext uri="{BB962C8B-B14F-4D97-AF65-F5344CB8AC3E}">
        <p14:creationId xmlns:p14="http://schemas.microsoft.com/office/powerpoint/2010/main" val="3609537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Tips</a:t>
            </a:r>
            <a:endParaRPr lang="en-US" dirty="0"/>
          </a:p>
        </p:txBody>
      </p:sp>
      <p:sp>
        <p:nvSpPr>
          <p:cNvPr id="3" name="Content Placeholder 2"/>
          <p:cNvSpPr>
            <a:spLocks noGrp="1"/>
          </p:cNvSpPr>
          <p:nvPr>
            <p:ph idx="1"/>
          </p:nvPr>
        </p:nvSpPr>
        <p:spPr/>
        <p:txBody>
          <a:bodyPr>
            <a:normAutofit/>
          </a:bodyPr>
          <a:lstStyle/>
          <a:p>
            <a:pPr algn="just"/>
            <a:r>
              <a:rPr lang="en-US" sz="2800" b="1" dirty="0"/>
              <a:t>You are supposed to jot down key words to help you answer questions. </a:t>
            </a:r>
            <a:r>
              <a:rPr lang="en-US" sz="2800" b="1" dirty="0">
                <a:solidFill>
                  <a:srgbClr val="FFFF00"/>
                </a:solidFill>
              </a:rPr>
              <a:t>DO NOT write down everything:</a:t>
            </a:r>
            <a:r>
              <a:rPr lang="en-US" sz="2800" b="1" dirty="0"/>
              <a:t> it might make you fail to  comprehend.</a:t>
            </a:r>
          </a:p>
          <a:p>
            <a:pPr algn="just"/>
            <a:r>
              <a:rPr lang="en-US" sz="2800" b="1" dirty="0"/>
              <a:t>Pay attention to the first </a:t>
            </a:r>
            <a:r>
              <a:rPr lang="en-US" sz="2800" b="1" dirty="0">
                <a:solidFill>
                  <a:srgbClr val="FFFF00"/>
                </a:solidFill>
              </a:rPr>
              <a:t>30-60</a:t>
            </a:r>
            <a:r>
              <a:rPr lang="en-US" sz="2800" b="1" dirty="0"/>
              <a:t> gold </a:t>
            </a:r>
            <a:r>
              <a:rPr lang="en-US" sz="2800" b="1" dirty="0">
                <a:solidFill>
                  <a:srgbClr val="FFFF00"/>
                </a:solidFill>
              </a:rPr>
              <a:t>seconds</a:t>
            </a:r>
            <a:r>
              <a:rPr lang="en-US" sz="2800" b="1" dirty="0"/>
              <a:t> of the passage either in </a:t>
            </a:r>
            <a:r>
              <a:rPr lang="en-US" sz="2800" b="1" dirty="0">
                <a:solidFill>
                  <a:srgbClr val="FFFF00"/>
                </a:solidFill>
              </a:rPr>
              <a:t>conversations</a:t>
            </a:r>
            <a:r>
              <a:rPr lang="en-US" sz="2800" b="1" dirty="0"/>
              <a:t> or in </a:t>
            </a:r>
            <a:r>
              <a:rPr lang="en-US" sz="2800" b="1" dirty="0">
                <a:solidFill>
                  <a:srgbClr val="FFFF00"/>
                </a:solidFill>
              </a:rPr>
              <a:t>lectures</a:t>
            </a:r>
            <a:r>
              <a:rPr lang="en-US" sz="2800" b="1" dirty="0"/>
              <a:t>:[find the </a:t>
            </a:r>
            <a:r>
              <a:rPr lang="en-US" sz="2800" b="1" dirty="0">
                <a:solidFill>
                  <a:srgbClr val="FFFF00"/>
                </a:solidFill>
              </a:rPr>
              <a:t>KEY</a:t>
            </a:r>
            <a:r>
              <a:rPr lang="en-US" sz="2800" b="1" dirty="0"/>
              <a:t> to solve the puzzle!] you need to be </a:t>
            </a:r>
            <a:r>
              <a:rPr lang="en-US" sz="2800" b="1" dirty="0">
                <a:solidFill>
                  <a:srgbClr val="FFFF00"/>
                </a:solidFill>
              </a:rPr>
              <a:t>patient enough </a:t>
            </a:r>
            <a:r>
              <a:rPr lang="en-US" sz="2800" b="1" dirty="0"/>
              <a:t>to get the gist of the passage and then jot it down.</a:t>
            </a:r>
          </a:p>
        </p:txBody>
      </p:sp>
      <p:sp>
        <p:nvSpPr>
          <p:cNvPr id="5" name="Slide Number Placeholder 4"/>
          <p:cNvSpPr>
            <a:spLocks noGrp="1"/>
          </p:cNvSpPr>
          <p:nvPr>
            <p:ph type="sldNum" sz="quarter" idx="12"/>
          </p:nvPr>
        </p:nvSpPr>
        <p:spPr/>
        <p:txBody>
          <a:bodyPr/>
          <a:lstStyle/>
          <a:p>
            <a:fld id="{C90F28D5-40BB-40B6-A0D1-681CE1003746}" type="slidenum">
              <a:rPr lang="en-US" smtClean="0"/>
              <a:pPr/>
              <a:t>9</a:t>
            </a:fld>
            <a:endParaRPr lang="en-US"/>
          </a:p>
        </p:txBody>
      </p:sp>
    </p:spTree>
    <p:extLst>
      <p:ext uri="{BB962C8B-B14F-4D97-AF65-F5344CB8AC3E}">
        <p14:creationId xmlns:p14="http://schemas.microsoft.com/office/powerpoint/2010/main" val="3412678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TotalTime>
  <Words>1603</Words>
  <Application>Microsoft Office PowerPoint</Application>
  <PresentationFormat>Widescreen</PresentationFormat>
  <Paragraphs>227</Paragraphs>
  <Slides>32</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TOEFL iBT Course Sample Slides</vt:lpstr>
      <vt:lpstr>TOEFL iBT overview</vt:lpstr>
      <vt:lpstr>Speaking QUESTION 5: Sample 1</vt:lpstr>
      <vt:lpstr>Speaking QUESTION 5: Sample 1</vt:lpstr>
      <vt:lpstr>Speaking QUESTION 5: Sample 1</vt:lpstr>
      <vt:lpstr>Speaking QUESTION 5: Sample 1</vt:lpstr>
      <vt:lpstr>Listening: Question Types</vt:lpstr>
      <vt:lpstr>Listening: Main Idea Questions</vt:lpstr>
      <vt:lpstr>Listening Tips</vt:lpstr>
      <vt:lpstr>Listening Practice 1</vt:lpstr>
      <vt:lpstr>Notes</vt:lpstr>
      <vt:lpstr>Transcript(NOT AVAILABLE ON THE TEST!)</vt:lpstr>
      <vt:lpstr>Listening Practice 1</vt:lpstr>
      <vt:lpstr>Writing an introduction</vt:lpstr>
      <vt:lpstr>Writing Sample Topic: Technology has made our lives better. Do you agree or disagree?</vt:lpstr>
      <vt:lpstr>READING</vt:lpstr>
      <vt:lpstr>READING</vt:lpstr>
      <vt:lpstr>READING</vt:lpstr>
      <vt:lpstr>READING</vt:lpstr>
      <vt:lpstr>READING</vt:lpstr>
      <vt:lpstr>READING</vt:lpstr>
      <vt:lpstr>READING</vt:lpstr>
      <vt:lpstr>READING</vt:lpstr>
      <vt:lpstr>Vocabulary  Word 5: decline </vt:lpstr>
      <vt:lpstr>Pop Quiz</vt:lpstr>
      <vt:lpstr>Word 6: deplete</vt:lpstr>
      <vt:lpstr>Word 7:abolish</vt:lpstr>
      <vt:lpstr>Grammar Noun Clause as the Object of a Sentence</vt:lpstr>
      <vt:lpstr>Grammar Noun Clause as the Object of a Preposition</vt:lpstr>
      <vt:lpstr>Grammar:  Noun Clause as Adjective Complement</vt:lpstr>
      <vt:lpstr>-ever Words in Noun Clauses</vt:lpstr>
      <vt:lpstr>Subjunctive Verbs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Hamed Aalaee</dc:creator>
  <cp:lastModifiedBy>Hamed Aalaee</cp:lastModifiedBy>
  <cp:revision>5</cp:revision>
  <dcterms:created xsi:type="dcterms:W3CDTF">2016-06-20T03:14:02Z</dcterms:created>
  <dcterms:modified xsi:type="dcterms:W3CDTF">2016-06-20T03:31:51Z</dcterms:modified>
</cp:coreProperties>
</file>